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6" r:id="rId2"/>
    <p:sldMasterId id="2147483650" r:id="rId3"/>
  </p:sldMasterIdLst>
  <p:notesMasterIdLst>
    <p:notesMasterId r:id="rId23"/>
  </p:notesMasterIdLst>
  <p:sldIdLst>
    <p:sldId id="258" r:id="rId4"/>
    <p:sldId id="256" r:id="rId5"/>
    <p:sldId id="262" r:id="rId6"/>
    <p:sldId id="27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50CD0-F87D-4049-AF12-2F2AEEB090D5}" v="44" dt="2019-04-24T12:52:4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0" autoAdjust="0"/>
    <p:restoredTop sz="85659" autoAdjust="0"/>
  </p:normalViewPr>
  <p:slideViewPr>
    <p:cSldViewPr snapToGrid="0">
      <p:cViewPr varScale="1">
        <p:scale>
          <a:sx n="62" d="100"/>
          <a:sy n="62" d="100"/>
        </p:scale>
        <p:origin x="14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12BD7-03A7-47CE-B015-D4E886223DED}" type="datetimeFigureOut">
              <a:rPr lang="en-US" smtClean="0"/>
              <a:t>4/24/2019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F0737-2DED-4C84-A0AF-CFBE21833082}" type="slidenum">
              <a:rPr lang="en-US" smtClean="0"/>
              <a:t>‹#›</a:t>
            </a:fld>
            <a:endParaRPr lang="en-US"/>
          </a:p>
        </p:txBody>
      </p:sp>
    </p:spTree>
    <p:extLst>
      <p:ext uri="{BB962C8B-B14F-4D97-AF65-F5344CB8AC3E}">
        <p14:creationId xmlns:p14="http://schemas.microsoft.com/office/powerpoint/2010/main" val="328604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all – today we have a short PowerPoint to introduce or remind us all about Positive Behavior Interventions and supports, or PBIS. </a:t>
            </a:r>
          </a:p>
        </p:txBody>
      </p:sp>
      <p:sp>
        <p:nvSpPr>
          <p:cNvPr id="4" name="Slide Number Placeholder 3"/>
          <p:cNvSpPr>
            <a:spLocks noGrp="1"/>
          </p:cNvSpPr>
          <p:nvPr>
            <p:ph type="sldNum" sz="quarter" idx="5"/>
          </p:nvPr>
        </p:nvSpPr>
        <p:spPr/>
        <p:txBody>
          <a:bodyPr/>
          <a:lstStyle/>
          <a:p>
            <a:fld id="{4C0F0737-2DED-4C84-A0AF-CFBE21833082}" type="slidenum">
              <a:rPr lang="en-US" smtClean="0"/>
              <a:t>2</a:t>
            </a:fld>
            <a:endParaRPr lang="en-US"/>
          </a:p>
        </p:txBody>
      </p:sp>
    </p:spTree>
    <p:extLst>
      <p:ext uri="{BB962C8B-B14F-4D97-AF65-F5344CB8AC3E}">
        <p14:creationId xmlns:p14="http://schemas.microsoft.com/office/powerpoint/2010/main" val="227106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staff correct the same misbehaviors across all students with the same language. Staff-managed and Administration</a:t>
            </a:r>
            <a:r>
              <a:rPr lang="en-US" sz="1200" kern="1200" baseline="0" dirty="0">
                <a:solidFill>
                  <a:schemeClr val="tx1"/>
                </a:solidFill>
                <a:effectLst/>
                <a:latin typeface="+mn-lt"/>
                <a:ea typeface="+mn-ea"/>
                <a:cs typeface="+mn-cs"/>
              </a:rPr>
              <a:t>-managed </a:t>
            </a:r>
            <a:r>
              <a:rPr lang="en-US" sz="1200" kern="1200" dirty="0">
                <a:solidFill>
                  <a:schemeClr val="tx1"/>
                </a:solidFill>
                <a:effectLst/>
                <a:latin typeface="+mn-lt"/>
                <a:ea typeface="+mn-ea"/>
                <a:cs typeface="+mn-cs"/>
              </a:rPr>
              <a:t>behaviors are specified and defined in our School-wide Positive Behavior Plan. </a:t>
            </a:r>
          </a:p>
          <a:p>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11</a:t>
            </a:fld>
            <a:endParaRPr lang="en-US"/>
          </a:p>
        </p:txBody>
      </p:sp>
    </p:spTree>
    <p:extLst>
      <p:ext uri="{BB962C8B-B14F-4D97-AF65-F5344CB8AC3E}">
        <p14:creationId xmlns:p14="http://schemas.microsoft.com/office/powerpoint/2010/main" val="103636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staff are</a:t>
            </a:r>
            <a:r>
              <a:rPr lang="en-US" baseline="0" dirty="0"/>
              <a:t> taught the difference between staff-managed and office-managed behavior levels. School consequences are assigned based on our Discipline flow chart. This provides a consistency in discipline and language across our school.</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12</a:t>
            </a:fld>
            <a:endParaRPr lang="en-US"/>
          </a:p>
        </p:txBody>
      </p:sp>
    </p:spTree>
    <p:extLst>
      <p:ext uri="{BB962C8B-B14F-4D97-AF65-F5344CB8AC3E}">
        <p14:creationId xmlns:p14="http://schemas.microsoft.com/office/powerpoint/2010/main" val="112141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believe that students need to be in their classrooms to learn. Our consequences are designed to minimize the demonstration of repeated occurrences of misbehavior while focusing on non-exclusionary consequences. This</a:t>
            </a:r>
            <a:r>
              <a:rPr lang="en-US" sz="1200" kern="1200" baseline="0" dirty="0">
                <a:solidFill>
                  <a:schemeClr val="tx1"/>
                </a:solidFill>
                <a:effectLst/>
                <a:latin typeface="+mn-lt"/>
                <a:ea typeface="+mn-ea"/>
                <a:cs typeface="+mn-cs"/>
              </a:rPr>
              <a:t> means that w</a:t>
            </a:r>
            <a:r>
              <a:rPr lang="en-US" sz="1200" kern="1200" dirty="0">
                <a:solidFill>
                  <a:schemeClr val="tx1"/>
                </a:solidFill>
                <a:effectLst/>
                <a:latin typeface="+mn-lt"/>
                <a:ea typeface="+mn-ea"/>
                <a:cs typeface="+mn-cs"/>
              </a:rPr>
              <a:t>e want students in</a:t>
            </a:r>
            <a:r>
              <a:rPr lang="en-US" sz="1200" kern="1200" baseline="0" dirty="0">
                <a:solidFill>
                  <a:schemeClr val="tx1"/>
                </a:solidFill>
                <a:effectLst/>
                <a:latin typeface="+mn-lt"/>
                <a:ea typeface="+mn-ea"/>
                <a:cs typeface="+mn-cs"/>
              </a:rPr>
              <a:t> our </a:t>
            </a:r>
            <a:r>
              <a:rPr lang="en-US" sz="1200" kern="1200" dirty="0">
                <a:solidFill>
                  <a:schemeClr val="tx1"/>
                </a:solidFill>
                <a:effectLst/>
                <a:latin typeface="+mn-lt"/>
                <a:ea typeface="+mn-ea"/>
                <a:cs typeface="+mn-cs"/>
              </a:rPr>
              <a:t>classrooms</a:t>
            </a:r>
            <a:r>
              <a:rPr lang="en-US" sz="1200" kern="1200" baseline="0" dirty="0">
                <a:solidFill>
                  <a:schemeClr val="tx1"/>
                </a:solidFill>
                <a:effectLst/>
                <a:latin typeface="+mn-lt"/>
                <a:ea typeface="+mn-ea"/>
                <a:cs typeface="+mn-cs"/>
              </a:rPr>
              <a:t>, learning!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13</a:t>
            </a:fld>
            <a:endParaRPr lang="en-US"/>
          </a:p>
        </p:txBody>
      </p:sp>
    </p:spTree>
    <p:extLst>
      <p:ext uri="{BB962C8B-B14F-4D97-AF65-F5344CB8AC3E}">
        <p14:creationId xmlns:p14="http://schemas.microsoft.com/office/powerpoint/2010/main" val="257619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and staff are taught</a:t>
            </a:r>
            <a:r>
              <a:rPr lang="en-US" baseline="0" dirty="0"/>
              <a:t> which specific misbehaviors will be referred to the office for the Administrators to manage. By doing this, students are only out of the classroom for these serious misbehaviors.</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14</a:t>
            </a:fld>
            <a:endParaRPr lang="en-US"/>
          </a:p>
        </p:txBody>
      </p:sp>
    </p:spTree>
    <p:extLst>
      <p:ext uri="{BB962C8B-B14F-4D97-AF65-F5344CB8AC3E}">
        <p14:creationId xmlns:p14="http://schemas.microsoft.com/office/powerpoint/2010/main" val="106527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a:t>
            </a:r>
            <a:r>
              <a:rPr lang="en-US" baseline="0" dirty="0"/>
              <a:t> research shows that w</a:t>
            </a:r>
            <a:r>
              <a:rPr lang="en-US" dirty="0"/>
              <a:t>hen PBIS is implemented consistently and effectively,</a:t>
            </a:r>
            <a:r>
              <a:rPr lang="en-US" baseline="0" dirty="0"/>
              <a:t> it has many positive outcomes for students, schools and staff such as: </a:t>
            </a:r>
            <a:r>
              <a:rPr lang="en-US" i="1" baseline="0" dirty="0"/>
              <a:t>(read bullet points)</a:t>
            </a:r>
            <a:endParaRPr lang="en-US" i="1" dirty="0"/>
          </a:p>
        </p:txBody>
      </p:sp>
      <p:sp>
        <p:nvSpPr>
          <p:cNvPr id="4" name="Slide Number Placeholder 3"/>
          <p:cNvSpPr>
            <a:spLocks noGrp="1"/>
          </p:cNvSpPr>
          <p:nvPr>
            <p:ph type="sldNum" sz="quarter" idx="10"/>
          </p:nvPr>
        </p:nvSpPr>
        <p:spPr/>
        <p:txBody>
          <a:bodyPr/>
          <a:lstStyle/>
          <a:p>
            <a:fld id="{33550AAA-232D-4899-8225-17F89B4C38C2}" type="slidenum">
              <a:rPr lang="en-US" smtClean="0"/>
              <a:t>15</a:t>
            </a:fld>
            <a:endParaRPr lang="en-US"/>
          </a:p>
        </p:txBody>
      </p:sp>
    </p:spTree>
    <p:extLst>
      <p:ext uri="{BB962C8B-B14F-4D97-AF65-F5344CB8AC3E}">
        <p14:creationId xmlns:p14="http://schemas.microsoft.com/office/powerpoint/2010/main" val="227970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school, you will see expectations </a:t>
            </a:r>
            <a:r>
              <a:rPr lang="en-US" baseline="0" dirty="0"/>
              <a:t>and rules posted, you will hear behavior lesson plans being taught to all students, and you will feel the positive climate of a PBIS school. </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16</a:t>
            </a:fld>
            <a:endParaRPr lang="en-US"/>
          </a:p>
        </p:txBody>
      </p:sp>
    </p:spTree>
    <p:extLst>
      <p:ext uri="{BB962C8B-B14F-4D97-AF65-F5344CB8AC3E}">
        <p14:creationId xmlns:p14="http://schemas.microsoft.com/office/powerpoint/2010/main" val="372115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PBIS team meets regularly to</a:t>
            </a:r>
            <a:r>
              <a:rPr lang="en-US" baseline="0" dirty="0"/>
              <a:t> review behavior data and modify our plan as needed. If you would like to become a member of our team, please see the school Administrators. </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17</a:t>
            </a:fld>
            <a:endParaRPr lang="en-US"/>
          </a:p>
        </p:txBody>
      </p:sp>
    </p:spTree>
    <p:extLst>
      <p:ext uri="{BB962C8B-B14F-4D97-AF65-F5344CB8AC3E}">
        <p14:creationId xmlns:p14="http://schemas.microsoft.com/office/powerpoint/2010/main" val="291078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Our PBIS implementation is documented in the School-wide Positive Behavior Plan. This is a part of our School Improvement Plan. PBIS has 10 critical elements and they can all be found in our SPBP. If you are not sure where the SPBP is located, ask us!</a:t>
            </a:r>
            <a:endParaRPr lang="en-US" dirty="0"/>
          </a:p>
        </p:txBody>
      </p:sp>
      <p:sp>
        <p:nvSpPr>
          <p:cNvPr id="4" name="Slide Number Placeholder 3"/>
          <p:cNvSpPr>
            <a:spLocks noGrp="1"/>
          </p:cNvSpPr>
          <p:nvPr>
            <p:ph type="sldNum" sz="quarter" idx="5"/>
          </p:nvPr>
        </p:nvSpPr>
        <p:spPr/>
        <p:txBody>
          <a:bodyPr/>
          <a:lstStyle/>
          <a:p>
            <a:fld id="{4C0F0737-2DED-4C84-A0AF-CFBE21833082}" type="slidenum">
              <a:rPr lang="en-US" smtClean="0"/>
              <a:t>18</a:t>
            </a:fld>
            <a:endParaRPr lang="en-US"/>
          </a:p>
        </p:txBody>
      </p:sp>
    </p:spTree>
    <p:extLst>
      <p:ext uri="{BB962C8B-B14F-4D97-AF65-F5344CB8AC3E}">
        <p14:creationId xmlns:p14="http://schemas.microsoft.com/office/powerpoint/2010/main" val="316655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school has district support in completing the School-wide Positive Behavior Plan and implementing PBIS. We’d love to hear your feedback and input! Are there any questions we </a:t>
            </a:r>
            <a:r>
              <a:rPr lang="en-US"/>
              <a:t>can answer now?</a:t>
            </a:r>
            <a:endParaRPr lang="en-US" dirty="0"/>
          </a:p>
        </p:txBody>
      </p:sp>
      <p:sp>
        <p:nvSpPr>
          <p:cNvPr id="4" name="Slide Number Placeholder 3"/>
          <p:cNvSpPr>
            <a:spLocks noGrp="1"/>
          </p:cNvSpPr>
          <p:nvPr>
            <p:ph type="sldNum" sz="quarter" idx="10"/>
          </p:nvPr>
        </p:nvSpPr>
        <p:spPr/>
        <p:txBody>
          <a:bodyPr/>
          <a:lstStyle/>
          <a:p>
            <a:fld id="{CF2CB0C3-C499-4217-B832-2BD5CD9D9C51}" type="slidenum">
              <a:rPr lang="en-US" smtClean="0"/>
              <a:t>19</a:t>
            </a:fld>
            <a:endParaRPr lang="en-US"/>
          </a:p>
        </p:txBody>
      </p:sp>
    </p:spTree>
    <p:extLst>
      <p:ext uri="{BB962C8B-B14F-4D97-AF65-F5344CB8AC3E}">
        <p14:creationId xmlns:p14="http://schemas.microsoft.com/office/powerpoint/2010/main" val="10598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PBIS is a process for creating a safer and more effective school. The process focuses on improving our school’s ability to teach and support positive behavior for all students. We know that when good behavior and good teaching come together, our students will excel in learning.</a:t>
            </a:r>
            <a:endParaRPr lang="en-US" dirty="0"/>
          </a:p>
          <a:p>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3</a:t>
            </a:fld>
            <a:endParaRPr lang="en-US"/>
          </a:p>
        </p:txBody>
      </p:sp>
    </p:spTree>
    <p:extLst>
      <p:ext uri="{BB962C8B-B14F-4D97-AF65-F5344CB8AC3E}">
        <p14:creationId xmlns:p14="http://schemas.microsoft.com/office/powerpoint/2010/main" val="195786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PBIS</a:t>
            </a:r>
            <a:r>
              <a:rPr lang="en-US" baseline="0" dirty="0"/>
              <a:t> is not a program, but a solid foundation for using school data to create a school-wide behavior plan for ALL students. It is a proactive system that focuses on preventing misbehaviors from even occurring by teaching positive skills to all students.</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4</a:t>
            </a:fld>
            <a:endParaRPr lang="en-US"/>
          </a:p>
        </p:txBody>
      </p:sp>
    </p:spTree>
    <p:extLst>
      <p:ext uri="{BB962C8B-B14F-4D97-AF65-F5344CB8AC3E}">
        <p14:creationId xmlns:p14="http://schemas.microsoft.com/office/powerpoint/2010/main" val="78760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PBIS is provided for ALL students by levels or tiers, based on student need. Students</a:t>
            </a:r>
            <a:r>
              <a:rPr lang="en-US" sz="1200" kern="1200" baseline="0" dirty="0">
                <a:solidFill>
                  <a:schemeClr val="tx1"/>
                </a:solidFill>
                <a:effectLst/>
                <a:latin typeface="+mn-lt"/>
                <a:ea typeface="+mn-ea"/>
                <a:cs typeface="+mn-cs"/>
              </a:rPr>
              <a:t> who struggle with behavior are provided with more support.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5</a:t>
            </a:fld>
            <a:endParaRPr lang="en-US"/>
          </a:p>
        </p:txBody>
      </p:sp>
    </p:spTree>
    <p:extLst>
      <p:ext uri="{BB962C8B-B14F-4D97-AF65-F5344CB8AC3E}">
        <p14:creationId xmlns:p14="http://schemas.microsoft.com/office/powerpoint/2010/main" val="176082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believe that school-wide expectations and rules should be taught in the same way we teach academics – through lesson plans.  Behavior</a:t>
            </a:r>
            <a:r>
              <a:rPr lang="en-US" sz="1200" kern="1200" baseline="0" dirty="0">
                <a:solidFill>
                  <a:schemeClr val="tx1"/>
                </a:solidFill>
                <a:effectLst/>
                <a:latin typeface="+mn-lt"/>
                <a:ea typeface="+mn-ea"/>
                <a:cs typeface="+mn-cs"/>
              </a:rPr>
              <a:t> lesson</a:t>
            </a:r>
            <a:r>
              <a:rPr lang="en-US" sz="1200" kern="1200" dirty="0">
                <a:solidFill>
                  <a:schemeClr val="tx1"/>
                </a:solidFill>
                <a:effectLst/>
                <a:latin typeface="+mn-lt"/>
                <a:ea typeface="+mn-ea"/>
                <a:cs typeface="+mn-cs"/>
              </a:rPr>
              <a:t> plans are</a:t>
            </a:r>
            <a:r>
              <a:rPr lang="en-US" sz="1200" kern="1200" baseline="0" dirty="0">
                <a:solidFill>
                  <a:schemeClr val="tx1"/>
                </a:solidFill>
                <a:effectLst/>
                <a:latin typeface="+mn-lt"/>
                <a:ea typeface="+mn-ea"/>
                <a:cs typeface="+mn-cs"/>
              </a:rPr>
              <a:t> overtly taught to all students</a:t>
            </a:r>
            <a:r>
              <a:rPr lang="en-US" sz="1200" kern="1200" dirty="0">
                <a:solidFill>
                  <a:schemeClr val="tx1"/>
                </a:solidFill>
                <a:effectLst/>
                <a:latin typeface="+mn-lt"/>
                <a:ea typeface="+mn-ea"/>
                <a:cs typeface="+mn-cs"/>
              </a:rPr>
              <a:t>. These lesson plans are taught by teachers throughout the year, not in one assembly or just at the beginning of the year!</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6</a:t>
            </a:fld>
            <a:endParaRPr lang="en-US"/>
          </a:p>
        </p:txBody>
      </p:sp>
    </p:spTree>
    <p:extLst>
      <p:ext uri="{BB962C8B-B14F-4D97-AF65-F5344CB8AC3E}">
        <p14:creationId xmlns:p14="http://schemas.microsoft.com/office/powerpoint/2010/main" val="355288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students are taught </a:t>
            </a:r>
            <a:r>
              <a:rPr lang="en-US" dirty="0"/>
              <a:t>our school-wide Expectations through specific behavior lesson plans</a:t>
            </a:r>
            <a:r>
              <a:rPr lang="en-US" baseline="0" dirty="0"/>
              <a:t> which we developed based on our own school data. These expectations pertain to everyone on campus: students, staff, parents and visitors. The more we all model these expectations, the better students learn them!</a:t>
            </a:r>
          </a:p>
          <a:p>
            <a:endParaRPr lang="en-US" baseline="0" dirty="0"/>
          </a:p>
          <a:p>
            <a:r>
              <a:rPr lang="en-US" i="1" baseline="0" dirty="0"/>
              <a:t>(if you have a school expectations poster, you can add it to this slide too!)</a:t>
            </a:r>
            <a:endParaRPr lang="en-US" i="1" dirty="0"/>
          </a:p>
        </p:txBody>
      </p:sp>
      <p:sp>
        <p:nvSpPr>
          <p:cNvPr id="4" name="Slide Number Placeholder 3"/>
          <p:cNvSpPr>
            <a:spLocks noGrp="1"/>
          </p:cNvSpPr>
          <p:nvPr>
            <p:ph type="sldNum" sz="quarter" idx="10"/>
          </p:nvPr>
        </p:nvSpPr>
        <p:spPr/>
        <p:txBody>
          <a:bodyPr/>
          <a:lstStyle/>
          <a:p>
            <a:fld id="{33550AAA-232D-4899-8225-17F89B4C38C2}" type="slidenum">
              <a:rPr lang="en-US" smtClean="0"/>
              <a:t>7</a:t>
            </a:fld>
            <a:endParaRPr lang="en-US"/>
          </a:p>
        </p:txBody>
      </p:sp>
    </p:spTree>
    <p:extLst>
      <p:ext uri="{BB962C8B-B14F-4D97-AF65-F5344CB8AC3E}">
        <p14:creationId xmlns:p14="http://schemas.microsoft.com/office/powerpoint/2010/main" val="404992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students are also taught r</a:t>
            </a:r>
            <a:r>
              <a:rPr lang="en-US" dirty="0"/>
              <a:t>ules for specific</a:t>
            </a:r>
            <a:r>
              <a:rPr lang="en-US" baseline="0" dirty="0"/>
              <a:t> common areas </a:t>
            </a:r>
            <a:r>
              <a:rPr lang="en-US" dirty="0"/>
              <a:t>through behavior lesson plans. These rules are for students only.</a:t>
            </a:r>
          </a:p>
        </p:txBody>
      </p:sp>
      <p:sp>
        <p:nvSpPr>
          <p:cNvPr id="4" name="Slide Number Placeholder 3"/>
          <p:cNvSpPr>
            <a:spLocks noGrp="1"/>
          </p:cNvSpPr>
          <p:nvPr>
            <p:ph type="sldNum" sz="quarter" idx="10"/>
          </p:nvPr>
        </p:nvSpPr>
        <p:spPr/>
        <p:txBody>
          <a:bodyPr/>
          <a:lstStyle/>
          <a:p>
            <a:fld id="{33550AAA-232D-4899-8225-17F89B4C38C2}" type="slidenum">
              <a:rPr lang="en-US" smtClean="0"/>
              <a:t>8</a:t>
            </a:fld>
            <a:endParaRPr lang="en-US"/>
          </a:p>
        </p:txBody>
      </p:sp>
    </p:spTree>
    <p:extLst>
      <p:ext uri="{BB962C8B-B14F-4D97-AF65-F5344CB8AC3E}">
        <p14:creationId xmlns:p14="http://schemas.microsoft.com/office/powerpoint/2010/main" val="416365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believe that students learn best when reinforced for demonstrating positive behaviors.  Consequences can temporarily stop or decrease behaviors, but they do not teach the skills that students need to be successful. Reinforcing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positive skills increases the chance that those behaviors will occur again in the future. We use the language of our school-wide expectations when reinforcing</a:t>
            </a:r>
            <a:r>
              <a:rPr lang="en-US" sz="1200" kern="1200" baseline="0" dirty="0">
                <a:solidFill>
                  <a:schemeClr val="tx1"/>
                </a:solidFill>
                <a:effectLst/>
                <a:latin typeface="+mn-lt"/>
                <a:ea typeface="+mn-ea"/>
                <a:cs typeface="+mn-cs"/>
              </a:rPr>
              <a:t> our students.</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9</a:t>
            </a:fld>
            <a:endParaRPr lang="en-US"/>
          </a:p>
        </p:txBody>
      </p:sp>
    </p:spTree>
    <p:extLst>
      <p:ext uri="{BB962C8B-B14F-4D97-AF65-F5344CB8AC3E}">
        <p14:creationId xmlns:p14="http://schemas.microsoft.com/office/powerpoint/2010/main" val="183041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students have the opportunity to receive these rewards through demonstrating positive behaviors such as following the school-wide expectations and the location-specific rules.</a:t>
            </a:r>
            <a:endParaRPr lang="en-US" dirty="0"/>
          </a:p>
        </p:txBody>
      </p:sp>
      <p:sp>
        <p:nvSpPr>
          <p:cNvPr id="4" name="Slide Number Placeholder 3"/>
          <p:cNvSpPr>
            <a:spLocks noGrp="1"/>
          </p:cNvSpPr>
          <p:nvPr>
            <p:ph type="sldNum" sz="quarter" idx="10"/>
          </p:nvPr>
        </p:nvSpPr>
        <p:spPr/>
        <p:txBody>
          <a:bodyPr/>
          <a:lstStyle/>
          <a:p>
            <a:fld id="{33550AAA-232D-4899-8225-17F89B4C38C2}" type="slidenum">
              <a:rPr lang="en-US" smtClean="0"/>
              <a:t>10</a:t>
            </a:fld>
            <a:endParaRPr lang="en-US"/>
          </a:p>
        </p:txBody>
      </p:sp>
    </p:spTree>
    <p:extLst>
      <p:ext uri="{BB962C8B-B14F-4D97-AF65-F5344CB8AC3E}">
        <p14:creationId xmlns:p14="http://schemas.microsoft.com/office/powerpoint/2010/main" val="2020350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485"/>
            <a:ext cx="4834467" cy="1475581"/>
          </a:xfrm>
          <a:prstGeom prst="rect">
            <a:avLst/>
          </a:prstGeom>
        </p:spPr>
        <p:txBody>
          <a:bodyPr anchor="b">
            <a:no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5130800"/>
            <a:ext cx="4106333" cy="1312334"/>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close up of a sign&#10;&#10;Description automatically generated">
            <a:extLst>
              <a:ext uri="{FF2B5EF4-FFF2-40B4-BE49-F238E27FC236}">
                <a16:creationId xmlns:a16="http://schemas.microsoft.com/office/drawing/2014/main" id="{35BDA324-C9BD-4CD0-ACE4-8E8FA5C310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7202" y="4825997"/>
            <a:ext cx="2032003" cy="2032003"/>
          </a:xfrm>
          <a:prstGeom prst="rect">
            <a:avLst/>
          </a:prstGeom>
        </p:spPr>
      </p:pic>
    </p:spTree>
    <p:extLst>
      <p:ext uri="{BB962C8B-B14F-4D97-AF65-F5344CB8AC3E}">
        <p14:creationId xmlns:p14="http://schemas.microsoft.com/office/powerpoint/2010/main" val="292551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392AFC6-8246-4A23-A84A-80156A44C4B6}" type="datetimeFigureOut">
              <a:rPr lang="en-US" smtClean="0"/>
              <a:t>4/24/2019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3BE895C-3AEC-44BA-A54B-160657EC95C8}" type="slidenum">
              <a:rPr lang="en-US" smtClean="0"/>
              <a:t>‹#›</a:t>
            </a:fld>
            <a:endParaRPr lang="en-US"/>
          </a:p>
        </p:txBody>
      </p:sp>
    </p:spTree>
    <p:extLst>
      <p:ext uri="{BB962C8B-B14F-4D97-AF65-F5344CB8AC3E}">
        <p14:creationId xmlns:p14="http://schemas.microsoft.com/office/powerpoint/2010/main" val="159626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7933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5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011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235301"/>
      </p:ext>
    </p:extLst>
  </p:cSld>
  <p:clrMap bg1="lt1" tx1="dk1" bg2="lt2" tx2="dk2" accent1="accent1" accent2="accent2" accent3="accent3" accent4="accent4" accent5="accent5" accent6="accent6" hlink="hlink" folHlink="folHlink"/>
  <p:sldLayoutIdLst>
    <p:sldLayoutId id="2147483661"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E2591-5764-4F99-9724-8D66AA544E1C}"/>
              </a:ext>
            </a:extLst>
          </p:cNvPr>
          <p:cNvSpPr>
            <a:spLocks noGrp="1"/>
          </p:cNvSpPr>
          <p:nvPr>
            <p:ph type="title"/>
          </p:nvPr>
        </p:nvSpPr>
        <p:spPr>
          <a:xfrm>
            <a:off x="1509184" y="382060"/>
            <a:ext cx="7886700" cy="701675"/>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 close up of a sign&#10;&#10;Description automatically generated">
            <a:extLst>
              <a:ext uri="{FF2B5EF4-FFF2-40B4-BE49-F238E27FC236}">
                <a16:creationId xmlns:a16="http://schemas.microsoft.com/office/drawing/2014/main" id="{54B5A2AC-7383-48E1-B2D4-93F1144BDB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3397" y="5901261"/>
            <a:ext cx="956739" cy="956739"/>
          </a:xfrm>
          <a:prstGeom prst="rect">
            <a:avLst/>
          </a:prstGeom>
        </p:spPr>
      </p:pic>
      <p:sp>
        <p:nvSpPr>
          <p:cNvPr id="9" name="TextBox 8">
            <a:extLst>
              <a:ext uri="{FF2B5EF4-FFF2-40B4-BE49-F238E27FC236}">
                <a16:creationId xmlns:a16="http://schemas.microsoft.com/office/drawing/2014/main" id="{6633599B-DE49-4842-B1AE-18CCFD754627}"/>
              </a:ext>
            </a:extLst>
          </p:cNvPr>
          <p:cNvSpPr txBox="1"/>
          <p:nvPr userDrawn="1"/>
        </p:nvSpPr>
        <p:spPr>
          <a:xfrm>
            <a:off x="3996268" y="6342073"/>
            <a:ext cx="4197046" cy="369332"/>
          </a:xfrm>
          <a:prstGeom prst="rect">
            <a:avLst/>
          </a:prstGeom>
          <a:noFill/>
        </p:spPr>
        <p:txBody>
          <a:bodyPr wrap="none" rtlCol="0">
            <a:spAutoFit/>
          </a:bodyPr>
          <a:lstStyle/>
          <a:p>
            <a:r>
              <a:rPr lang="en-US" dirty="0">
                <a:solidFill>
                  <a:schemeClr val="bg1"/>
                </a:solidFill>
              </a:rPr>
              <a:t>Positive Behavior Interventions &amp; Supports</a:t>
            </a:r>
          </a:p>
        </p:txBody>
      </p:sp>
    </p:spTree>
    <p:extLst>
      <p:ext uri="{BB962C8B-B14F-4D97-AF65-F5344CB8AC3E}">
        <p14:creationId xmlns:p14="http://schemas.microsoft.com/office/powerpoint/2010/main" val="827908716"/>
      </p:ext>
    </p:extLst>
  </p:cSld>
  <p:clrMap bg1="lt1" tx1="dk1" bg2="lt2" tx2="dk2" accent1="accent1" accent2="accent2" accent3="accent3" accent4="accent4" accent5="accent5" accent6="accent6" hlink="hlink" folHlink="folHlink"/>
  <p:sldLayoutIdLst>
    <p:sldLayoutId id="2147483681" r:id="rId1"/>
    <p:sldLayoutId id="2147483673" r:id="rId2"/>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 template SC&amp;D tyyne-03.png">
            <a:extLst>
              <a:ext uri="{FF2B5EF4-FFF2-40B4-BE49-F238E27FC236}">
                <a16:creationId xmlns:a16="http://schemas.microsoft.com/office/drawing/2014/main" id="{3FF35BAA-0FBC-495C-A2BE-5F080254F02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2660118"/>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Tyyne.Hogan@browardschools.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browardcountyschools.sharepoint.com/sites/DPI6Strands/strand6/SitePages/PBI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7786" y="408215"/>
            <a:ext cx="2097113" cy="646331"/>
          </a:xfrm>
          <a:prstGeom prst="rect">
            <a:avLst/>
          </a:prstGeom>
          <a:noFill/>
        </p:spPr>
        <p:txBody>
          <a:bodyPr wrap="none" rtlCol="0">
            <a:spAutoFit/>
          </a:bodyPr>
          <a:lstStyle/>
          <a:p>
            <a:r>
              <a:rPr lang="en-US" sz="3600" dirty="0">
                <a:solidFill>
                  <a:schemeClr val="bg1"/>
                </a:solidFill>
              </a:rPr>
              <a:t>Welcome!</a:t>
            </a:r>
          </a:p>
        </p:txBody>
      </p:sp>
      <p:sp>
        <p:nvSpPr>
          <p:cNvPr id="3" name="TextBox 2"/>
          <p:cNvSpPr txBox="1"/>
          <p:nvPr/>
        </p:nvSpPr>
        <p:spPr>
          <a:xfrm>
            <a:off x="408213" y="1534879"/>
            <a:ext cx="8311243" cy="1200329"/>
          </a:xfrm>
          <a:prstGeom prst="rect">
            <a:avLst/>
          </a:prstGeom>
          <a:noFill/>
        </p:spPr>
        <p:txBody>
          <a:bodyPr wrap="square" rtlCol="0">
            <a:spAutoFit/>
          </a:bodyPr>
          <a:lstStyle/>
          <a:p>
            <a:r>
              <a:rPr lang="en-US" b="1" dirty="0"/>
              <a:t>NOTE:</a:t>
            </a:r>
          </a:p>
          <a:p>
            <a:r>
              <a:rPr lang="en-US" dirty="0"/>
              <a:t>Using this PPT to present your </a:t>
            </a:r>
            <a:r>
              <a:rPr lang="en-US" i="1" dirty="0"/>
              <a:t>new </a:t>
            </a:r>
            <a:r>
              <a:rPr lang="en-US" dirty="0"/>
              <a:t>SPBP to </a:t>
            </a:r>
            <a:r>
              <a:rPr lang="en-US" u="sng" dirty="0"/>
              <a:t>all staff </a:t>
            </a:r>
            <a:r>
              <a:rPr lang="en-US" dirty="0"/>
              <a:t>and </a:t>
            </a:r>
            <a:r>
              <a:rPr lang="en-US" u="sng" dirty="0"/>
              <a:t>parents/families</a:t>
            </a:r>
            <a:r>
              <a:rPr lang="en-US" dirty="0"/>
              <a:t>, fulfills the criteria in Critical Element 2B of your School-wide Positive Behavior Plan (SPBP). </a:t>
            </a:r>
            <a:r>
              <a:rPr lang="en-US" dirty="0">
                <a:solidFill>
                  <a:srgbClr val="008080"/>
                </a:solidFill>
              </a:rPr>
              <a:t>This is a quick and easy way to accomplish these tasks! </a:t>
            </a:r>
          </a:p>
        </p:txBody>
      </p:sp>
      <p:sp>
        <p:nvSpPr>
          <p:cNvPr id="4" name="TextBox 3"/>
          <p:cNvSpPr txBox="1"/>
          <p:nvPr/>
        </p:nvSpPr>
        <p:spPr>
          <a:xfrm>
            <a:off x="408213" y="3037102"/>
            <a:ext cx="8311243" cy="2585323"/>
          </a:xfrm>
          <a:prstGeom prst="rect">
            <a:avLst/>
          </a:prstGeom>
          <a:noFill/>
        </p:spPr>
        <p:txBody>
          <a:bodyPr wrap="square" rtlCol="0">
            <a:spAutoFit/>
          </a:bodyPr>
          <a:lstStyle/>
          <a:p>
            <a:r>
              <a:rPr lang="en-US" b="1" dirty="0"/>
              <a:t>DIRECTIONS: </a:t>
            </a:r>
          </a:p>
          <a:p>
            <a:r>
              <a:rPr lang="en-US" dirty="0"/>
              <a:t>1. Review this PPT before presenting; all</a:t>
            </a:r>
            <a:r>
              <a:rPr lang="en-US" dirty="0">
                <a:solidFill>
                  <a:srgbClr val="EF5224"/>
                </a:solidFill>
              </a:rPr>
              <a:t> orange font </a:t>
            </a:r>
            <a:r>
              <a:rPr lang="en-US" dirty="0"/>
              <a:t>will need to be replaced by your school’s individual information. Replace all </a:t>
            </a:r>
            <a:r>
              <a:rPr lang="en-US" dirty="0">
                <a:solidFill>
                  <a:srgbClr val="EF5224"/>
                </a:solidFill>
              </a:rPr>
              <a:t>orange font</a:t>
            </a:r>
            <a:r>
              <a:rPr lang="en-US" dirty="0"/>
              <a:t> with information directly from your SPBP for </a:t>
            </a:r>
            <a:r>
              <a:rPr lang="en-US" b="1" dirty="0"/>
              <a:t>this</a:t>
            </a:r>
            <a:r>
              <a:rPr lang="en-US" dirty="0"/>
              <a:t> year.</a:t>
            </a:r>
          </a:p>
          <a:p>
            <a:r>
              <a:rPr lang="en-US" dirty="0"/>
              <a:t>2. Each slide has notes that your can (literally) just print up and read when your show each slide.</a:t>
            </a:r>
          </a:p>
          <a:p>
            <a:r>
              <a:rPr lang="en-US" dirty="0"/>
              <a:t>3. Keep a</a:t>
            </a:r>
            <a:r>
              <a:rPr lang="en-US" b="1" dirty="0"/>
              <a:t> sign-in sheet </a:t>
            </a:r>
            <a:r>
              <a:rPr lang="en-US" dirty="0"/>
              <a:t>for your staff presentation and your stakeholder’s presentation. </a:t>
            </a:r>
            <a:r>
              <a:rPr lang="en-US" u="sng" dirty="0"/>
              <a:t>Keep sign-in sheets in your </a:t>
            </a:r>
            <a:r>
              <a:rPr lang="en-US" b="1" u="sng" dirty="0"/>
              <a:t>SPBP Binder for 2 years</a:t>
            </a:r>
            <a:r>
              <a:rPr lang="en-US" dirty="0"/>
              <a:t>.</a:t>
            </a:r>
          </a:p>
          <a:p>
            <a:r>
              <a:rPr lang="en-US" dirty="0"/>
              <a:t>4. Document the dates completed in your next SPBP. </a:t>
            </a:r>
            <a:r>
              <a:rPr lang="en-US" b="1" dirty="0"/>
              <a:t>You’re done!</a:t>
            </a:r>
          </a:p>
        </p:txBody>
      </p:sp>
      <p:sp>
        <p:nvSpPr>
          <p:cNvPr id="5" name="TextBox 4"/>
          <p:cNvSpPr txBox="1"/>
          <p:nvPr/>
        </p:nvSpPr>
        <p:spPr>
          <a:xfrm>
            <a:off x="408213" y="6006558"/>
            <a:ext cx="4267194" cy="369332"/>
          </a:xfrm>
          <a:prstGeom prst="rect">
            <a:avLst/>
          </a:prstGeom>
          <a:noFill/>
        </p:spPr>
        <p:txBody>
          <a:bodyPr wrap="none" rtlCol="0">
            <a:spAutoFit/>
          </a:bodyPr>
          <a:lstStyle/>
          <a:p>
            <a:r>
              <a:rPr lang="en-US" dirty="0"/>
              <a:t>(DELETE or skip this slide when presenting!)</a:t>
            </a:r>
          </a:p>
        </p:txBody>
      </p:sp>
    </p:spTree>
    <p:extLst>
      <p:ext uri="{BB962C8B-B14F-4D97-AF65-F5344CB8AC3E}">
        <p14:creationId xmlns:p14="http://schemas.microsoft.com/office/powerpoint/2010/main" val="61039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858" y="368234"/>
            <a:ext cx="341632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1289957" y="1847088"/>
            <a:ext cx="707027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Some of our </a:t>
            </a:r>
            <a:r>
              <a:rPr lang="en-US" sz="2800" u="sng" dirty="0">
                <a:latin typeface="Arial" panose="020B0604020202020204" pitchFamily="34" charset="0"/>
                <a:cs typeface="Arial" panose="020B0604020202020204" pitchFamily="34" charset="0"/>
              </a:rPr>
              <a:t>school-wide rewards</a:t>
            </a:r>
            <a:r>
              <a:rPr lang="en-US" sz="2800" dirty="0">
                <a:latin typeface="Arial" panose="020B0604020202020204" pitchFamily="34" charset="0"/>
                <a:cs typeface="Arial" panose="020B0604020202020204" pitchFamily="34" charset="0"/>
              </a:rPr>
              <a:t> include:</a:t>
            </a:r>
          </a:p>
        </p:txBody>
      </p:sp>
      <p:sp>
        <p:nvSpPr>
          <p:cNvPr id="4" name="TextBox 3"/>
          <p:cNvSpPr txBox="1"/>
          <p:nvPr/>
        </p:nvSpPr>
        <p:spPr>
          <a:xfrm>
            <a:off x="2048256" y="2798064"/>
            <a:ext cx="4259499" cy="188199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student reward</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student reward</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student reward</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student reward</a:t>
            </a:r>
          </a:p>
        </p:txBody>
      </p:sp>
    </p:spTree>
    <p:extLst>
      <p:ext uri="{BB962C8B-B14F-4D97-AF65-F5344CB8AC3E}">
        <p14:creationId xmlns:p14="http://schemas.microsoft.com/office/powerpoint/2010/main" val="367534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1130" y="398510"/>
            <a:ext cx="590418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How is PBIS implemented? </a:t>
            </a:r>
          </a:p>
        </p:txBody>
      </p:sp>
      <p:sp>
        <p:nvSpPr>
          <p:cNvPr id="7" name="TextBox 6"/>
          <p:cNvSpPr txBox="1"/>
          <p:nvPr/>
        </p:nvSpPr>
        <p:spPr>
          <a:xfrm>
            <a:off x="3512974" y="1591056"/>
            <a:ext cx="195919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PBIS uses:</a:t>
            </a:r>
          </a:p>
        </p:txBody>
      </p:sp>
      <p:sp>
        <p:nvSpPr>
          <p:cNvPr id="8" name="TextBox 7"/>
          <p:cNvSpPr txBox="1"/>
          <p:nvPr/>
        </p:nvSpPr>
        <p:spPr>
          <a:xfrm>
            <a:off x="1032219" y="2648863"/>
            <a:ext cx="6988644" cy="1631216"/>
          </a:xfrm>
          <a:prstGeom prst="rect">
            <a:avLst/>
          </a:prstGeom>
          <a:noFill/>
        </p:spPr>
        <p:txBody>
          <a:bodyPr wrap="none" rtlCol="0">
            <a:spAutoFit/>
          </a:bodyPr>
          <a:lstStyle/>
          <a:p>
            <a:pPr algn="ctr"/>
            <a:r>
              <a:rPr lang="en-US" sz="2800" dirty="0">
                <a:solidFill>
                  <a:srgbClr val="008080"/>
                </a:solidFill>
                <a:latin typeface="Arial" panose="020B0604020202020204" pitchFamily="34" charset="0"/>
                <a:cs typeface="Arial" panose="020B0604020202020204" pitchFamily="34" charset="0"/>
              </a:rPr>
              <a:t>Consistent Correction</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We believe that students benefit from a </a:t>
            </a:r>
            <a:r>
              <a:rPr lang="en-US" sz="2400" dirty="0">
                <a:solidFill>
                  <a:srgbClr val="008080"/>
                </a:solidFill>
                <a:latin typeface="Arial" panose="020B0604020202020204" pitchFamily="34" charset="0"/>
                <a:cs typeface="Arial" panose="020B0604020202020204" pitchFamily="34" charset="0"/>
              </a:rPr>
              <a:t>consistent</a:t>
            </a:r>
          </a:p>
          <a:p>
            <a:pPr algn="ctr"/>
            <a:r>
              <a:rPr lang="en-US" sz="2400" dirty="0">
                <a:latin typeface="Arial" panose="020B0604020202020204" pitchFamily="34" charset="0"/>
                <a:cs typeface="Arial" panose="020B0604020202020204" pitchFamily="34" charset="0"/>
              </a:rPr>
              <a:t>and </a:t>
            </a:r>
            <a:r>
              <a:rPr lang="en-US" sz="2400" dirty="0">
                <a:solidFill>
                  <a:srgbClr val="008080"/>
                </a:solidFill>
                <a:latin typeface="Arial" panose="020B0604020202020204" pitchFamily="34" charset="0"/>
                <a:cs typeface="Arial" panose="020B0604020202020204" pitchFamily="34" charset="0"/>
              </a:rPr>
              <a:t>predictable</a:t>
            </a:r>
            <a:r>
              <a:rPr lang="en-US" sz="2400" dirty="0">
                <a:latin typeface="Arial" panose="020B0604020202020204" pitchFamily="34" charset="0"/>
                <a:cs typeface="Arial" panose="020B0604020202020204" pitchFamily="34" charset="0"/>
              </a:rPr>
              <a:t> environment.</a:t>
            </a:r>
          </a:p>
        </p:txBody>
      </p:sp>
      <p:sp>
        <p:nvSpPr>
          <p:cNvPr id="3" name="TextBox 2">
            <a:extLst>
              <a:ext uri="{FF2B5EF4-FFF2-40B4-BE49-F238E27FC236}">
                <a16:creationId xmlns:a16="http://schemas.microsoft.com/office/drawing/2014/main" id="{8B3C64B6-9A99-474A-A0D5-14B0B9E14FE1}"/>
              </a:ext>
            </a:extLst>
          </p:cNvPr>
          <p:cNvSpPr txBox="1"/>
          <p:nvPr/>
        </p:nvSpPr>
        <p:spPr>
          <a:xfrm>
            <a:off x="1077678" y="5266944"/>
            <a:ext cx="6988644" cy="707886"/>
          </a:xfrm>
          <a:prstGeom prst="rect">
            <a:avLst/>
          </a:prstGeom>
          <a:noFill/>
        </p:spPr>
        <p:txBody>
          <a:bodyPr wrap="square" rtlCol="0">
            <a:spAutoFit/>
          </a:bodyPr>
          <a:lstStyle/>
          <a:p>
            <a:r>
              <a:rPr lang="en-US" sz="2000" i="1" dirty="0">
                <a:solidFill>
                  <a:srgbClr val="008080"/>
                </a:solidFill>
                <a:latin typeface="Arial" panose="020B0604020202020204" pitchFamily="34" charset="0"/>
                <a:cs typeface="Arial" panose="020B0604020202020204" pitchFamily="34" charset="0"/>
              </a:rPr>
              <a:t>“Please walk on the right side of the hallway; that follows our rules and makes everyone safe.”</a:t>
            </a:r>
          </a:p>
        </p:txBody>
      </p:sp>
    </p:spTree>
    <p:extLst>
      <p:ext uri="{BB962C8B-B14F-4D97-AF65-F5344CB8AC3E}">
        <p14:creationId xmlns:p14="http://schemas.microsoft.com/office/powerpoint/2010/main" val="309852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295" y="393469"/>
            <a:ext cx="341632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548917" y="1607825"/>
            <a:ext cx="9117597"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We all correct misbehavior with the same Consequences.</a:t>
            </a:r>
          </a:p>
        </p:txBody>
      </p:sp>
      <p:sp>
        <p:nvSpPr>
          <p:cNvPr id="4" name="TextBox 3"/>
          <p:cNvSpPr txBox="1"/>
          <p:nvPr/>
        </p:nvSpPr>
        <p:spPr>
          <a:xfrm>
            <a:off x="2407513" y="2989921"/>
            <a:ext cx="3403496" cy="2343655"/>
          </a:xfrm>
          <a:prstGeom prst="rect">
            <a:avLst/>
          </a:prstGeom>
          <a:noFill/>
        </p:spPr>
        <p:txBody>
          <a:bodyPr wrap="none" rtlCol="0">
            <a:spAutoFit/>
          </a:bodyPr>
          <a:lstStyle/>
          <a:p>
            <a:pPr>
              <a:lnSpc>
                <a:spcPct val="150000"/>
              </a:lnSpc>
            </a:pPr>
            <a:r>
              <a:rPr lang="en-US" sz="2000" dirty="0">
                <a:solidFill>
                  <a:srgbClr val="EF5224"/>
                </a:solidFill>
                <a:latin typeface="Arial" panose="020B0604020202020204" pitchFamily="34" charset="0"/>
                <a:cs typeface="Arial" panose="020B0604020202020204" pitchFamily="34" charset="0"/>
              </a:rPr>
              <a:t>Insert consequence option 1</a:t>
            </a:r>
          </a:p>
          <a:p>
            <a:pPr>
              <a:lnSpc>
                <a:spcPct val="150000"/>
              </a:lnSpc>
            </a:pPr>
            <a:r>
              <a:rPr lang="en-US" sz="2000" dirty="0">
                <a:solidFill>
                  <a:srgbClr val="EF5224"/>
                </a:solidFill>
                <a:latin typeface="Arial" panose="020B0604020202020204" pitchFamily="34" charset="0"/>
                <a:cs typeface="Arial" panose="020B0604020202020204" pitchFamily="34" charset="0"/>
              </a:rPr>
              <a:t>Insert consequence option 2</a:t>
            </a:r>
          </a:p>
          <a:p>
            <a:pPr>
              <a:lnSpc>
                <a:spcPct val="150000"/>
              </a:lnSpc>
            </a:pPr>
            <a:r>
              <a:rPr lang="en-US" sz="2000" dirty="0">
                <a:solidFill>
                  <a:srgbClr val="EF5224"/>
                </a:solidFill>
                <a:latin typeface="Arial" panose="020B0604020202020204" pitchFamily="34" charset="0"/>
                <a:cs typeface="Arial" panose="020B0604020202020204" pitchFamily="34" charset="0"/>
              </a:rPr>
              <a:t>Insert consequence option 3</a:t>
            </a:r>
          </a:p>
          <a:p>
            <a:pPr>
              <a:lnSpc>
                <a:spcPct val="150000"/>
              </a:lnSpc>
            </a:pPr>
            <a:r>
              <a:rPr lang="en-US" sz="2000" dirty="0">
                <a:solidFill>
                  <a:srgbClr val="EF5224"/>
                </a:solidFill>
                <a:latin typeface="Arial" panose="020B0604020202020204" pitchFamily="34" charset="0"/>
                <a:cs typeface="Arial" panose="020B0604020202020204" pitchFamily="34" charset="0"/>
              </a:rPr>
              <a:t>Insert consequence option 4</a:t>
            </a:r>
          </a:p>
          <a:p>
            <a:pPr>
              <a:lnSpc>
                <a:spcPct val="150000"/>
              </a:lnSpc>
            </a:pPr>
            <a:r>
              <a:rPr lang="en-US" sz="2000" dirty="0">
                <a:solidFill>
                  <a:srgbClr val="EF5224"/>
                </a:solidFill>
                <a:latin typeface="Arial" panose="020B0604020202020204" pitchFamily="34" charset="0"/>
                <a:cs typeface="Arial" panose="020B0604020202020204" pitchFamily="34" charset="0"/>
              </a:rPr>
              <a:t>Insert consequence option 5</a:t>
            </a:r>
          </a:p>
        </p:txBody>
      </p:sp>
      <p:sp>
        <p:nvSpPr>
          <p:cNvPr id="7" name="TextBox 6"/>
          <p:cNvSpPr txBox="1"/>
          <p:nvPr/>
        </p:nvSpPr>
        <p:spPr>
          <a:xfrm>
            <a:off x="1075102" y="2294468"/>
            <a:ext cx="7178504"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Staff-managed Misbehavior Consequences</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7095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910" y="410138"/>
            <a:ext cx="590418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How is PBIS implemented? </a:t>
            </a:r>
          </a:p>
        </p:txBody>
      </p:sp>
      <p:sp>
        <p:nvSpPr>
          <p:cNvPr id="7" name="TextBox 6"/>
          <p:cNvSpPr txBox="1"/>
          <p:nvPr/>
        </p:nvSpPr>
        <p:spPr>
          <a:xfrm>
            <a:off x="3512974" y="1591056"/>
            <a:ext cx="195919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PBIS uses:</a:t>
            </a:r>
          </a:p>
        </p:txBody>
      </p:sp>
      <p:sp>
        <p:nvSpPr>
          <p:cNvPr id="8" name="TextBox 7"/>
          <p:cNvSpPr txBox="1"/>
          <p:nvPr/>
        </p:nvSpPr>
        <p:spPr>
          <a:xfrm>
            <a:off x="1938725" y="2648863"/>
            <a:ext cx="5175648" cy="1631216"/>
          </a:xfrm>
          <a:prstGeom prst="rect">
            <a:avLst/>
          </a:prstGeom>
          <a:noFill/>
        </p:spPr>
        <p:txBody>
          <a:bodyPr wrap="none" rtlCol="0">
            <a:spAutoFit/>
          </a:bodyPr>
          <a:lstStyle/>
          <a:p>
            <a:pPr algn="ctr"/>
            <a:r>
              <a:rPr lang="en-US" sz="2800" dirty="0">
                <a:solidFill>
                  <a:srgbClr val="008080"/>
                </a:solidFill>
                <a:latin typeface="Arial" panose="020B0604020202020204" pitchFamily="34" charset="0"/>
                <a:cs typeface="Arial" panose="020B0604020202020204" pitchFamily="34" charset="0"/>
              </a:rPr>
              <a:t>Logical Consequences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We believe that students need to be </a:t>
            </a:r>
          </a:p>
          <a:p>
            <a:pPr algn="ctr"/>
            <a:r>
              <a:rPr lang="en-US" sz="2400" dirty="0">
                <a:solidFill>
                  <a:srgbClr val="008080"/>
                </a:solidFill>
                <a:latin typeface="Arial" panose="020B0604020202020204" pitchFamily="34" charset="0"/>
                <a:cs typeface="Arial" panose="020B0604020202020204" pitchFamily="34" charset="0"/>
              </a:rPr>
              <a:t>in their classrooms </a:t>
            </a:r>
            <a:r>
              <a:rPr lang="en-US" sz="2400" dirty="0">
                <a:latin typeface="Arial" panose="020B0604020202020204" pitchFamily="34" charset="0"/>
                <a:cs typeface="Arial" panose="020B0604020202020204" pitchFamily="34" charset="0"/>
              </a:rPr>
              <a:t>to learn</a:t>
            </a:r>
          </a:p>
        </p:txBody>
      </p:sp>
      <p:sp>
        <p:nvSpPr>
          <p:cNvPr id="3" name="TextBox 2">
            <a:extLst>
              <a:ext uri="{FF2B5EF4-FFF2-40B4-BE49-F238E27FC236}">
                <a16:creationId xmlns:a16="http://schemas.microsoft.com/office/drawing/2014/main" id="{38FE68A5-6D43-4BDA-8D42-97E82EC3C42A}"/>
              </a:ext>
            </a:extLst>
          </p:cNvPr>
          <p:cNvSpPr txBox="1"/>
          <p:nvPr/>
        </p:nvSpPr>
        <p:spPr>
          <a:xfrm>
            <a:off x="1028605" y="5050287"/>
            <a:ext cx="7560224" cy="707886"/>
          </a:xfrm>
          <a:prstGeom prst="rect">
            <a:avLst/>
          </a:prstGeom>
          <a:noFill/>
        </p:spPr>
        <p:txBody>
          <a:bodyPr wrap="square" rtlCol="0">
            <a:spAutoFit/>
          </a:bodyPr>
          <a:lstStyle/>
          <a:p>
            <a:r>
              <a:rPr lang="en-US" sz="2000" i="1" dirty="0">
                <a:solidFill>
                  <a:srgbClr val="008080"/>
                </a:solidFill>
                <a:latin typeface="Arial" panose="020B0604020202020204" pitchFamily="34" charset="0"/>
                <a:cs typeface="Arial" panose="020B0604020202020204" pitchFamily="34" charset="0"/>
              </a:rPr>
              <a:t>“Let’s talk at lunch today about how you can be more successful in our classroom.”</a:t>
            </a:r>
          </a:p>
        </p:txBody>
      </p:sp>
    </p:spTree>
    <p:extLst>
      <p:ext uri="{BB962C8B-B14F-4D97-AF65-F5344CB8AC3E}">
        <p14:creationId xmlns:p14="http://schemas.microsoft.com/office/powerpoint/2010/main" val="222268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413" y="351906"/>
            <a:ext cx="341632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91440" y="1736907"/>
            <a:ext cx="8961120" cy="830997"/>
          </a:xfrm>
          <a:prstGeom prst="rect">
            <a:avLst/>
          </a:prstGeom>
          <a:noFill/>
        </p:spPr>
        <p:txBody>
          <a:bodyPr wrap="square" rtlCol="0">
            <a:spAutoFit/>
          </a:bodyPr>
          <a:lstStyle/>
          <a:p>
            <a:pPr algn="ctr"/>
            <a:r>
              <a:rPr lang="en-US" sz="2400" u="sng" dirty="0">
                <a:latin typeface="Arial" panose="020B0604020202020204" pitchFamily="34" charset="0"/>
                <a:cs typeface="Arial" panose="020B0604020202020204" pitchFamily="34" charset="0"/>
              </a:rPr>
              <a:t>Office Discipline Referrals</a:t>
            </a:r>
            <a:r>
              <a:rPr lang="en-US" sz="2400" dirty="0">
                <a:latin typeface="Arial" panose="020B0604020202020204" pitchFamily="34" charset="0"/>
                <a:cs typeface="Arial" panose="020B0604020202020204" pitchFamily="34" charset="0"/>
              </a:rPr>
              <a:t> only occur for specific serious misbehaviors, such as: </a:t>
            </a:r>
          </a:p>
        </p:txBody>
      </p:sp>
      <p:sp>
        <p:nvSpPr>
          <p:cNvPr id="9" name="TextBox 8"/>
          <p:cNvSpPr txBox="1"/>
          <p:nvPr/>
        </p:nvSpPr>
        <p:spPr>
          <a:xfrm>
            <a:off x="2075965" y="2756500"/>
            <a:ext cx="4589718" cy="234365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ODR misbehavior</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ODR misbehavior</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ODR misbehavior</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ODR misbehavior</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example of ODR misbehavior</a:t>
            </a:r>
          </a:p>
        </p:txBody>
      </p:sp>
    </p:spTree>
    <p:extLst>
      <p:ext uri="{BB962C8B-B14F-4D97-AF65-F5344CB8AC3E}">
        <p14:creationId xmlns:p14="http://schemas.microsoft.com/office/powerpoint/2010/main" val="54726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762" y="371070"/>
            <a:ext cx="6904454"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What are the outcomes of PBIS?</a:t>
            </a:r>
          </a:p>
        </p:txBody>
      </p:sp>
      <p:sp>
        <p:nvSpPr>
          <p:cNvPr id="3" name="TextBox 2"/>
          <p:cNvSpPr txBox="1"/>
          <p:nvPr/>
        </p:nvSpPr>
        <p:spPr>
          <a:xfrm>
            <a:off x="609230" y="1993392"/>
            <a:ext cx="8502841" cy="384720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When implemented </a:t>
            </a:r>
            <a:r>
              <a:rPr lang="en-US" sz="2400" u="sng" dirty="0">
                <a:solidFill>
                  <a:srgbClr val="008080"/>
                </a:solidFill>
                <a:latin typeface="Arial" panose="020B0604020202020204" pitchFamily="34" charset="0"/>
                <a:cs typeface="Arial" panose="020B0604020202020204" pitchFamily="34" charset="0"/>
              </a:rPr>
              <a:t>consistently</a:t>
            </a:r>
            <a:r>
              <a:rPr lang="en-US" sz="2400" dirty="0">
                <a:latin typeface="Arial" panose="020B0604020202020204" pitchFamily="34" charset="0"/>
                <a:cs typeface="Arial" panose="020B0604020202020204" pitchFamily="34" charset="0"/>
              </a:rPr>
              <a:t> and </a:t>
            </a:r>
            <a:r>
              <a:rPr lang="en-US" sz="2400" u="sng" dirty="0">
                <a:solidFill>
                  <a:srgbClr val="008080"/>
                </a:solidFill>
                <a:latin typeface="Arial" panose="020B0604020202020204" pitchFamily="34" charset="0"/>
                <a:cs typeface="Arial" panose="020B0604020202020204" pitchFamily="34" charset="0"/>
              </a:rPr>
              <a:t>effectively</a:t>
            </a:r>
            <a:r>
              <a:rPr lang="en-US" sz="2400" dirty="0">
                <a:solidFill>
                  <a:srgbClr val="00808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PBIS:</a:t>
            </a:r>
          </a:p>
          <a:p>
            <a:r>
              <a:rPr lang="en-US" sz="2000" dirty="0">
                <a:latin typeface="Arial" panose="020B0604020202020204" pitchFamily="34" charset="0"/>
                <a:cs typeface="Arial" panose="020B0604020202020204" pitchFamily="34" charset="0"/>
              </a:rPr>
              <a:t> </a:t>
            </a:r>
          </a:p>
          <a:p>
            <a:pPr marL="342900" lvl="0" indent="-342900">
              <a:lnSpc>
                <a:spcPct val="150000"/>
              </a:lnSpc>
              <a:buFont typeface="Arial" panose="020B0604020202020204" pitchFamily="34" charset="0"/>
              <a:buChar char="•"/>
            </a:pPr>
            <a:r>
              <a:rPr lang="en-US" sz="2000" dirty="0">
                <a:solidFill>
                  <a:srgbClr val="008080"/>
                </a:solidFill>
                <a:latin typeface="Arial" panose="020B0604020202020204" pitchFamily="34" charset="0"/>
                <a:cs typeface="Arial" panose="020B0604020202020204" pitchFamily="34" charset="0"/>
              </a:rPr>
              <a:t>Reduces disruptive behaviors </a:t>
            </a:r>
            <a:r>
              <a:rPr lang="en-US" sz="2000" dirty="0">
                <a:latin typeface="Arial" panose="020B0604020202020204" pitchFamily="34" charset="0"/>
                <a:cs typeface="Arial" panose="020B0604020202020204" pitchFamily="34" charset="0"/>
              </a:rPr>
              <a:t>in school</a:t>
            </a:r>
          </a:p>
          <a:p>
            <a:pPr marL="342900" lvl="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Creates a </a:t>
            </a:r>
            <a:r>
              <a:rPr lang="en-US" sz="2000" dirty="0">
                <a:solidFill>
                  <a:srgbClr val="008080"/>
                </a:solidFill>
                <a:latin typeface="Arial" panose="020B0604020202020204" pitchFamily="34" charset="0"/>
                <a:cs typeface="Arial" panose="020B0604020202020204" pitchFamily="34" charset="0"/>
              </a:rPr>
              <a:t>highly positive climate </a:t>
            </a:r>
            <a:r>
              <a:rPr lang="en-US" sz="2000" dirty="0">
                <a:latin typeface="Arial" panose="020B0604020202020204" pitchFamily="34" charset="0"/>
                <a:cs typeface="Arial" panose="020B0604020202020204" pitchFamily="34" charset="0"/>
              </a:rPr>
              <a:t>across campus</a:t>
            </a:r>
          </a:p>
          <a:p>
            <a:pPr marL="342900" lvl="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Maintains a </a:t>
            </a:r>
            <a:r>
              <a:rPr lang="en-US" sz="2000" dirty="0">
                <a:solidFill>
                  <a:srgbClr val="008080"/>
                </a:solidFill>
                <a:latin typeface="Arial" panose="020B0604020202020204" pitchFamily="34" charset="0"/>
                <a:cs typeface="Arial" panose="020B0604020202020204" pitchFamily="34" charset="0"/>
              </a:rPr>
              <a:t>least restrictive environment </a:t>
            </a:r>
            <a:r>
              <a:rPr lang="en-US" sz="2000" dirty="0">
                <a:latin typeface="Arial" panose="020B0604020202020204" pitchFamily="34" charset="0"/>
                <a:cs typeface="Arial" panose="020B0604020202020204" pitchFamily="34" charset="0"/>
              </a:rPr>
              <a:t>for all students</a:t>
            </a:r>
          </a:p>
          <a:p>
            <a:pPr marL="342900" lvl="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Creates a </a:t>
            </a:r>
            <a:r>
              <a:rPr lang="en-US" sz="2000" dirty="0">
                <a:solidFill>
                  <a:srgbClr val="008080"/>
                </a:solidFill>
                <a:latin typeface="Arial" panose="020B0604020202020204" pitchFamily="34" charset="0"/>
                <a:cs typeface="Arial" panose="020B0604020202020204" pitchFamily="34" charset="0"/>
              </a:rPr>
              <a:t>consistent discipline and reinforcement language </a:t>
            </a:r>
            <a:r>
              <a:rPr lang="en-US" sz="2000" dirty="0">
                <a:latin typeface="Arial" panose="020B0604020202020204" pitchFamily="34" charset="0"/>
                <a:cs typeface="Arial" panose="020B0604020202020204" pitchFamily="34" charset="0"/>
              </a:rPr>
              <a:t>for all staff</a:t>
            </a:r>
          </a:p>
          <a:p>
            <a:pPr marL="342900" lvl="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Addresses </a:t>
            </a:r>
            <a:r>
              <a:rPr lang="en-US" sz="2000" dirty="0">
                <a:solidFill>
                  <a:srgbClr val="008080"/>
                </a:solidFill>
                <a:latin typeface="Arial" panose="020B0604020202020204" pitchFamily="34" charset="0"/>
                <a:cs typeface="Arial" panose="020B0604020202020204" pitchFamily="34" charset="0"/>
              </a:rPr>
              <a:t>disproportionality</a:t>
            </a:r>
            <a:r>
              <a:rPr lang="en-US" sz="2000" dirty="0">
                <a:latin typeface="Arial" panose="020B0604020202020204" pitchFamily="34" charset="0"/>
                <a:cs typeface="Arial" panose="020B0604020202020204" pitchFamily="34" charset="0"/>
              </a:rPr>
              <a:t> issues</a:t>
            </a:r>
          </a:p>
          <a:p>
            <a:pPr marL="342900" lvl="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Improves </a:t>
            </a:r>
            <a:r>
              <a:rPr lang="en-US" sz="2000" dirty="0">
                <a:solidFill>
                  <a:srgbClr val="008080"/>
                </a:solidFill>
                <a:latin typeface="Arial" panose="020B0604020202020204" pitchFamily="34" charset="0"/>
                <a:cs typeface="Arial" panose="020B0604020202020204" pitchFamily="34" charset="0"/>
              </a:rPr>
              <a:t>attendance</a:t>
            </a:r>
            <a:r>
              <a:rPr lang="en-US" sz="2000" dirty="0">
                <a:latin typeface="Arial" panose="020B0604020202020204" pitchFamily="34" charset="0"/>
                <a:cs typeface="Arial" panose="020B0604020202020204" pitchFamily="34" charset="0"/>
              </a:rPr>
              <a:t> for students – </a:t>
            </a:r>
            <a:r>
              <a:rPr lang="en-US" sz="2000" i="1" dirty="0">
                <a:solidFill>
                  <a:srgbClr val="008080"/>
                </a:solidFill>
                <a:latin typeface="Arial" panose="020B0604020202020204" pitchFamily="34" charset="0"/>
                <a:cs typeface="Arial" panose="020B0604020202020204" pitchFamily="34" charset="0"/>
              </a:rPr>
              <a:t>and staff!</a:t>
            </a:r>
            <a:endParaRPr lang="en-US" sz="2000" dirty="0">
              <a:solidFill>
                <a:srgbClr val="00808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26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1586" y="374626"/>
            <a:ext cx="4818627"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We are a PBIS school!</a:t>
            </a:r>
          </a:p>
        </p:txBody>
      </p:sp>
      <p:sp>
        <p:nvSpPr>
          <p:cNvPr id="5" name="TextBox 4"/>
          <p:cNvSpPr txBox="1"/>
          <p:nvPr/>
        </p:nvSpPr>
        <p:spPr>
          <a:xfrm>
            <a:off x="193237" y="1621733"/>
            <a:ext cx="8757526" cy="419031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School-wide </a:t>
            </a:r>
            <a:r>
              <a:rPr lang="en-US" sz="2000" dirty="0">
                <a:solidFill>
                  <a:srgbClr val="008080"/>
                </a:solidFill>
                <a:latin typeface="Arial" panose="020B0604020202020204" pitchFamily="34" charset="0"/>
                <a:cs typeface="Arial" panose="020B0604020202020204" pitchFamily="34" charset="0"/>
              </a:rPr>
              <a:t>expectations are posted </a:t>
            </a:r>
            <a:r>
              <a:rPr lang="en-US" sz="2000" dirty="0">
                <a:latin typeface="Arial" panose="020B0604020202020204" pitchFamily="34" charset="0"/>
                <a:cs typeface="Arial" panose="020B0604020202020204" pitchFamily="34" charset="0"/>
              </a:rPr>
              <a:t>across the campus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Specific </a:t>
            </a:r>
            <a:r>
              <a:rPr lang="en-US" sz="2000" dirty="0">
                <a:solidFill>
                  <a:srgbClr val="008080"/>
                </a:solidFill>
                <a:latin typeface="Arial" panose="020B0604020202020204" pitchFamily="34" charset="0"/>
                <a:cs typeface="Arial" panose="020B0604020202020204" pitchFamily="34" charset="0"/>
              </a:rPr>
              <a:t>rules are posted </a:t>
            </a:r>
            <a:r>
              <a:rPr lang="en-US" sz="2000" dirty="0">
                <a:latin typeface="Arial" panose="020B0604020202020204" pitchFamily="34" charset="0"/>
                <a:cs typeface="Arial" panose="020B0604020202020204" pitchFamily="34" charset="0"/>
              </a:rPr>
              <a:t>in high problem areas such as the cafeteria</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All classrooms have expectations and rules posted</a:t>
            </a:r>
          </a:p>
          <a:p>
            <a:pPr marL="285750"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solidFill>
                  <a:srgbClr val="008080"/>
                </a:solidFill>
                <a:latin typeface="Arial" panose="020B0604020202020204" pitchFamily="34" charset="0"/>
                <a:cs typeface="Arial" panose="020B0604020202020204" pitchFamily="34" charset="0"/>
              </a:rPr>
              <a:t>Behavior lesson plans are overtly taught </a:t>
            </a:r>
            <a:r>
              <a:rPr lang="en-US" sz="2000" dirty="0">
                <a:latin typeface="Arial" panose="020B0604020202020204" pitchFamily="34" charset="0"/>
                <a:cs typeface="Arial" panose="020B0604020202020204" pitchFamily="34" charset="0"/>
              </a:rPr>
              <a:t>to all students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Discipline process is followed </a:t>
            </a:r>
            <a:r>
              <a:rPr lang="en-US" sz="2000" dirty="0">
                <a:solidFill>
                  <a:srgbClr val="008080"/>
                </a:solidFill>
                <a:latin typeface="Arial" panose="020B0604020202020204" pitchFamily="34" charset="0"/>
                <a:cs typeface="Arial" panose="020B0604020202020204" pitchFamily="34" charset="0"/>
              </a:rPr>
              <a:t>consistently</a:t>
            </a:r>
            <a:r>
              <a:rPr lang="en-US" sz="2000" dirty="0">
                <a:latin typeface="Arial" panose="020B0604020202020204" pitchFamily="34" charset="0"/>
                <a:cs typeface="Arial" panose="020B0604020202020204" pitchFamily="34" charset="0"/>
              </a:rPr>
              <a:t> by all staff for all students</a:t>
            </a:r>
          </a:p>
          <a:p>
            <a:pPr>
              <a:lnSpc>
                <a:spcPct val="150000"/>
              </a:lnSpc>
            </a:pP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b="1" dirty="0">
                <a:solidFill>
                  <a:srgbClr val="008080"/>
                </a:solidFill>
                <a:latin typeface="Arial" panose="020B0604020202020204" pitchFamily="34" charset="0"/>
                <a:cs typeface="Arial" panose="020B0604020202020204" pitchFamily="34" charset="0"/>
              </a:rPr>
              <a:t>Positive staff-to-student interactions outweigh negative interactions</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1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993" y="360772"/>
            <a:ext cx="328808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1536192" y="1828800"/>
            <a:ext cx="59650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These are the members of our </a:t>
            </a:r>
            <a:r>
              <a:rPr lang="en-US" sz="2400" u="sng" dirty="0">
                <a:latin typeface="Arial" panose="020B0604020202020204" pitchFamily="34" charset="0"/>
                <a:cs typeface="Arial" panose="020B0604020202020204" pitchFamily="34" charset="0"/>
              </a:rPr>
              <a:t>PBIS team</a:t>
            </a:r>
            <a:r>
              <a:rPr lang="en-US" sz="2400" dirty="0">
                <a:latin typeface="Arial" panose="020B0604020202020204" pitchFamily="34" charset="0"/>
                <a:cs typeface="Arial" panose="020B0604020202020204" pitchFamily="34" charset="0"/>
              </a:rPr>
              <a:t>:</a:t>
            </a:r>
          </a:p>
        </p:txBody>
      </p:sp>
      <p:sp>
        <p:nvSpPr>
          <p:cNvPr id="4" name="TextBox 3"/>
          <p:cNvSpPr txBox="1"/>
          <p:nvPr/>
        </p:nvSpPr>
        <p:spPr>
          <a:xfrm>
            <a:off x="2556375" y="2670048"/>
            <a:ext cx="3531736" cy="326698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r>
              <a:rPr lang="en-US" sz="2000" dirty="0">
                <a:solidFill>
                  <a:srgbClr val="EF5224"/>
                </a:solidFill>
                <a:latin typeface="Arial" panose="020B0604020202020204" pitchFamily="34" charset="0"/>
                <a:cs typeface="Arial" panose="020B0604020202020204" pitchFamily="34" charset="0"/>
              </a:rPr>
              <a:t>Insert team member name</a:t>
            </a:r>
          </a:p>
          <a:p>
            <a:pPr marL="342900" indent="-342900">
              <a:lnSpc>
                <a:spcPct val="150000"/>
              </a:lnSpc>
              <a:buFont typeface="Arial" panose="020B0604020202020204" pitchFamily="34" charset="0"/>
              <a:buChar char="•"/>
            </a:pPr>
            <a:endParaRPr lang="en-US" sz="2000" dirty="0">
              <a:solidFill>
                <a:srgbClr val="EF52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28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4E41-9F31-425B-A8FC-54111D61FFB1}"/>
              </a:ext>
            </a:extLst>
          </p:cNvPr>
          <p:cNvSpPr>
            <a:spLocks noGrp="1"/>
          </p:cNvSpPr>
          <p:nvPr>
            <p:ph type="title"/>
          </p:nvPr>
        </p:nvSpPr>
        <p:spPr>
          <a:xfrm>
            <a:off x="1599351" y="385502"/>
            <a:ext cx="7886700" cy="701675"/>
          </a:xfrm>
        </p:spPr>
        <p:txBody>
          <a:bodyPr/>
          <a:lstStyle/>
          <a:p>
            <a:r>
              <a:rPr lang="en-US" dirty="0"/>
              <a:t>Where can you find our PBIS?</a:t>
            </a:r>
          </a:p>
        </p:txBody>
      </p:sp>
      <p:grpSp>
        <p:nvGrpSpPr>
          <p:cNvPr id="4" name="Group 3">
            <a:extLst>
              <a:ext uri="{FF2B5EF4-FFF2-40B4-BE49-F238E27FC236}">
                <a16:creationId xmlns:a16="http://schemas.microsoft.com/office/drawing/2014/main" id="{6E0B49B2-87FA-4B0D-BEEB-6E49510F379C}"/>
              </a:ext>
            </a:extLst>
          </p:cNvPr>
          <p:cNvGrpSpPr/>
          <p:nvPr/>
        </p:nvGrpSpPr>
        <p:grpSpPr>
          <a:xfrm>
            <a:off x="1553314" y="3410739"/>
            <a:ext cx="2038095" cy="815238"/>
            <a:chOff x="1837787" y="2171222"/>
            <a:chExt cx="2038095" cy="815238"/>
          </a:xfrm>
        </p:grpSpPr>
        <p:sp>
          <p:nvSpPr>
            <p:cNvPr id="5" name="Chevron 16">
              <a:extLst>
                <a:ext uri="{FF2B5EF4-FFF2-40B4-BE49-F238E27FC236}">
                  <a16:creationId xmlns:a16="http://schemas.microsoft.com/office/drawing/2014/main" id="{127CF147-84E7-4046-AC86-C8DD1BBED3C5}"/>
                </a:ext>
              </a:extLst>
            </p:cNvPr>
            <p:cNvSpPr/>
            <p:nvPr/>
          </p:nvSpPr>
          <p:spPr>
            <a:xfrm>
              <a:off x="1837787" y="2171222"/>
              <a:ext cx="2038095" cy="815238"/>
            </a:xfrm>
            <a:prstGeom prst="chevron">
              <a:avLst/>
            </a:prstGeom>
            <a:solidFill>
              <a:srgbClr val="A986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4">
              <a:extLst>
                <a:ext uri="{FF2B5EF4-FFF2-40B4-BE49-F238E27FC236}">
                  <a16:creationId xmlns:a16="http://schemas.microsoft.com/office/drawing/2014/main" id="{EA42DE9B-01CA-49D7-A48F-0D685742517C}"/>
                </a:ext>
              </a:extLst>
            </p:cNvPr>
            <p:cNvSpPr/>
            <p:nvPr/>
          </p:nvSpPr>
          <p:spPr>
            <a:xfrm>
              <a:off x="2245406" y="2171222"/>
              <a:ext cx="1222857" cy="815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b="1" kern="1200" dirty="0"/>
                <a:t>PBIS</a:t>
              </a:r>
            </a:p>
          </p:txBody>
        </p:sp>
      </p:grpSp>
      <p:grpSp>
        <p:nvGrpSpPr>
          <p:cNvPr id="7" name="Group 6">
            <a:extLst>
              <a:ext uri="{FF2B5EF4-FFF2-40B4-BE49-F238E27FC236}">
                <a16:creationId xmlns:a16="http://schemas.microsoft.com/office/drawing/2014/main" id="{951D4DD1-DF83-4C92-8647-8FDBDA8245F4}"/>
              </a:ext>
            </a:extLst>
          </p:cNvPr>
          <p:cNvGrpSpPr/>
          <p:nvPr/>
        </p:nvGrpSpPr>
        <p:grpSpPr>
          <a:xfrm>
            <a:off x="3369463" y="3411743"/>
            <a:ext cx="2038095" cy="815238"/>
            <a:chOff x="3672073" y="2171222"/>
            <a:chExt cx="2038095" cy="815238"/>
          </a:xfrm>
        </p:grpSpPr>
        <p:sp>
          <p:nvSpPr>
            <p:cNvPr id="8" name="Chevron 19">
              <a:extLst>
                <a:ext uri="{FF2B5EF4-FFF2-40B4-BE49-F238E27FC236}">
                  <a16:creationId xmlns:a16="http://schemas.microsoft.com/office/drawing/2014/main" id="{1745DD51-3AA7-464F-9E9A-A460F1273238}"/>
                </a:ext>
              </a:extLst>
            </p:cNvPr>
            <p:cNvSpPr/>
            <p:nvPr/>
          </p:nvSpPr>
          <p:spPr>
            <a:xfrm>
              <a:off x="3672073" y="2171222"/>
              <a:ext cx="2038095" cy="815238"/>
            </a:xfrm>
            <a:prstGeom prst="chevron">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Chevron 4">
              <a:extLst>
                <a:ext uri="{FF2B5EF4-FFF2-40B4-BE49-F238E27FC236}">
                  <a16:creationId xmlns:a16="http://schemas.microsoft.com/office/drawing/2014/main" id="{32602337-CC2F-424A-BDCB-BB61A9512832}"/>
                </a:ext>
              </a:extLst>
            </p:cNvPr>
            <p:cNvSpPr/>
            <p:nvPr/>
          </p:nvSpPr>
          <p:spPr>
            <a:xfrm>
              <a:off x="4079692" y="2171222"/>
              <a:ext cx="1222857" cy="815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b="1" kern="1200" dirty="0"/>
                <a:t>SPBP</a:t>
              </a:r>
            </a:p>
          </p:txBody>
        </p:sp>
      </p:grpSp>
      <p:grpSp>
        <p:nvGrpSpPr>
          <p:cNvPr id="10" name="Group 9">
            <a:extLst>
              <a:ext uri="{FF2B5EF4-FFF2-40B4-BE49-F238E27FC236}">
                <a16:creationId xmlns:a16="http://schemas.microsoft.com/office/drawing/2014/main" id="{8D21E472-4CAF-4710-A2D6-5E6205A0ED6B}"/>
              </a:ext>
            </a:extLst>
          </p:cNvPr>
          <p:cNvGrpSpPr/>
          <p:nvPr/>
        </p:nvGrpSpPr>
        <p:grpSpPr>
          <a:xfrm>
            <a:off x="5185612" y="3412747"/>
            <a:ext cx="2038095" cy="815238"/>
            <a:chOff x="5506359" y="2171222"/>
            <a:chExt cx="2038095" cy="815238"/>
          </a:xfrm>
        </p:grpSpPr>
        <p:sp>
          <p:nvSpPr>
            <p:cNvPr id="11" name="Chevron 22">
              <a:extLst>
                <a:ext uri="{FF2B5EF4-FFF2-40B4-BE49-F238E27FC236}">
                  <a16:creationId xmlns:a16="http://schemas.microsoft.com/office/drawing/2014/main" id="{E92C9C7E-B190-419C-85AC-C2F7D84F1A74}"/>
                </a:ext>
              </a:extLst>
            </p:cNvPr>
            <p:cNvSpPr/>
            <p:nvPr/>
          </p:nvSpPr>
          <p:spPr>
            <a:xfrm>
              <a:off x="5506359" y="2171222"/>
              <a:ext cx="2038095" cy="815238"/>
            </a:xfrm>
            <a:prstGeom prst="chevron">
              <a:avLst/>
            </a:prstGeom>
            <a:solidFill>
              <a:srgbClr val="EF52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Chevron 4">
              <a:extLst>
                <a:ext uri="{FF2B5EF4-FFF2-40B4-BE49-F238E27FC236}">
                  <a16:creationId xmlns:a16="http://schemas.microsoft.com/office/drawing/2014/main" id="{13D54E77-484F-4148-B832-A6254CB1C75F}"/>
                </a:ext>
              </a:extLst>
            </p:cNvPr>
            <p:cNvSpPr/>
            <p:nvPr/>
          </p:nvSpPr>
          <p:spPr>
            <a:xfrm>
              <a:off x="5913978" y="2171222"/>
              <a:ext cx="1222857" cy="815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b="1" kern="1200" dirty="0"/>
                <a:t>SIP</a:t>
              </a:r>
            </a:p>
          </p:txBody>
        </p:sp>
      </p:grpSp>
      <p:sp>
        <p:nvSpPr>
          <p:cNvPr id="13" name="Rounded Rectangle 5">
            <a:extLst>
              <a:ext uri="{FF2B5EF4-FFF2-40B4-BE49-F238E27FC236}">
                <a16:creationId xmlns:a16="http://schemas.microsoft.com/office/drawing/2014/main" id="{B96142E8-0A0A-4471-B487-BD2063C208DF}"/>
              </a:ext>
            </a:extLst>
          </p:cNvPr>
          <p:cNvSpPr/>
          <p:nvPr/>
        </p:nvSpPr>
        <p:spPr>
          <a:xfrm>
            <a:off x="1757727" y="4408265"/>
            <a:ext cx="3524596" cy="631768"/>
          </a:xfrm>
          <a:prstGeom prst="roundRect">
            <a:avLst/>
          </a:prstGeom>
          <a:solidFill>
            <a:srgbClr val="1F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10 Critical Elements</a:t>
            </a:r>
          </a:p>
        </p:txBody>
      </p:sp>
      <p:sp>
        <p:nvSpPr>
          <p:cNvPr id="14" name="TextBox 13">
            <a:extLst>
              <a:ext uri="{FF2B5EF4-FFF2-40B4-BE49-F238E27FC236}">
                <a16:creationId xmlns:a16="http://schemas.microsoft.com/office/drawing/2014/main" id="{9C7A8D0C-3A37-41F1-BD93-57291766FC73}"/>
              </a:ext>
            </a:extLst>
          </p:cNvPr>
          <p:cNvSpPr txBox="1"/>
          <p:nvPr/>
        </p:nvSpPr>
        <p:spPr>
          <a:xfrm rot="19347135">
            <a:off x="1773327" y="2107242"/>
            <a:ext cx="2595582"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Positive Behavior </a:t>
            </a:r>
          </a:p>
          <a:p>
            <a:r>
              <a:rPr lang="en-US" dirty="0">
                <a:latin typeface="Arial" panose="020B0604020202020204" pitchFamily="34" charset="0"/>
                <a:cs typeface="Arial" panose="020B0604020202020204" pitchFamily="34" charset="0"/>
              </a:rPr>
              <a:t>Interventions &amp; Support</a:t>
            </a:r>
          </a:p>
        </p:txBody>
      </p:sp>
      <p:sp>
        <p:nvSpPr>
          <p:cNvPr id="15" name="TextBox 14">
            <a:extLst>
              <a:ext uri="{FF2B5EF4-FFF2-40B4-BE49-F238E27FC236}">
                <a16:creationId xmlns:a16="http://schemas.microsoft.com/office/drawing/2014/main" id="{0BCB3E34-F05B-4A7B-8A33-9A6EFA4D6152}"/>
              </a:ext>
            </a:extLst>
          </p:cNvPr>
          <p:cNvSpPr txBox="1"/>
          <p:nvPr/>
        </p:nvSpPr>
        <p:spPr>
          <a:xfrm rot="19347135">
            <a:off x="3819848" y="2193698"/>
            <a:ext cx="2377574"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School-wide Positive </a:t>
            </a:r>
          </a:p>
          <a:p>
            <a:r>
              <a:rPr lang="en-US" dirty="0">
                <a:latin typeface="Arial" panose="020B0604020202020204" pitchFamily="34" charset="0"/>
                <a:cs typeface="Arial" panose="020B0604020202020204" pitchFamily="34" charset="0"/>
              </a:rPr>
              <a:t>Behavior Plan</a:t>
            </a:r>
          </a:p>
        </p:txBody>
      </p:sp>
      <p:sp>
        <p:nvSpPr>
          <p:cNvPr id="16" name="TextBox 15">
            <a:extLst>
              <a:ext uri="{FF2B5EF4-FFF2-40B4-BE49-F238E27FC236}">
                <a16:creationId xmlns:a16="http://schemas.microsoft.com/office/drawing/2014/main" id="{E2A927FC-1C78-4287-B9B6-AEE17F40F6C8}"/>
              </a:ext>
            </a:extLst>
          </p:cNvPr>
          <p:cNvSpPr txBox="1"/>
          <p:nvPr/>
        </p:nvSpPr>
        <p:spPr>
          <a:xfrm rot="19347135">
            <a:off x="5633613" y="2186567"/>
            <a:ext cx="236475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School Improvement </a:t>
            </a:r>
          </a:p>
          <a:p>
            <a:r>
              <a:rPr lang="en-US" dirty="0">
                <a:latin typeface="Arial" panose="020B0604020202020204" pitchFamily="34" charset="0"/>
                <a:cs typeface="Arial" panose="020B0604020202020204" pitchFamily="34" charset="0"/>
              </a:rPr>
              <a:t>Plan</a:t>
            </a:r>
          </a:p>
        </p:txBody>
      </p:sp>
      <p:sp>
        <p:nvSpPr>
          <p:cNvPr id="17" name="Down Arrow 7">
            <a:extLst>
              <a:ext uri="{FF2B5EF4-FFF2-40B4-BE49-F238E27FC236}">
                <a16:creationId xmlns:a16="http://schemas.microsoft.com/office/drawing/2014/main" id="{3E3F1BC1-63EF-456F-B803-E2120663595F}"/>
              </a:ext>
            </a:extLst>
          </p:cNvPr>
          <p:cNvSpPr/>
          <p:nvPr/>
        </p:nvSpPr>
        <p:spPr>
          <a:xfrm>
            <a:off x="2298051" y="4131663"/>
            <a:ext cx="399011" cy="415636"/>
          </a:xfrm>
          <a:prstGeom prst="downArrow">
            <a:avLst/>
          </a:prstGeom>
          <a:solidFill>
            <a:srgbClr val="7F1542"/>
          </a:solidFill>
          <a:ln>
            <a:solidFill>
              <a:srgbClr val="7F1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8">
            <a:extLst>
              <a:ext uri="{FF2B5EF4-FFF2-40B4-BE49-F238E27FC236}">
                <a16:creationId xmlns:a16="http://schemas.microsoft.com/office/drawing/2014/main" id="{4E589EF8-4AE9-4853-918D-EA7BF31ED8BB}"/>
              </a:ext>
            </a:extLst>
          </p:cNvPr>
          <p:cNvSpPr/>
          <p:nvPr/>
        </p:nvSpPr>
        <p:spPr>
          <a:xfrm rot="10800000">
            <a:off x="4236032" y="4106725"/>
            <a:ext cx="399011" cy="415636"/>
          </a:xfrm>
          <a:prstGeom prst="downArrow">
            <a:avLst/>
          </a:prstGeom>
          <a:solidFill>
            <a:srgbClr val="7F1542"/>
          </a:solidFill>
          <a:ln>
            <a:solidFill>
              <a:srgbClr val="7F1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30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300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97289F-71A9-4AAF-A739-7932DE7089F6}"/>
              </a:ext>
            </a:extLst>
          </p:cNvPr>
          <p:cNvSpPr/>
          <p:nvPr/>
        </p:nvSpPr>
        <p:spPr>
          <a:xfrm>
            <a:off x="0" y="5157216"/>
            <a:ext cx="9144000" cy="170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8118" y="358725"/>
            <a:ext cx="6947807" cy="728888"/>
          </a:xfrm>
        </p:spPr>
        <p:txBody>
          <a:bodyPr>
            <a:normAutofit/>
          </a:bodyPr>
          <a:lstStyle/>
          <a:p>
            <a:r>
              <a:rPr lang="en-US" sz="3200" dirty="0"/>
              <a:t>Questions?</a:t>
            </a:r>
          </a:p>
        </p:txBody>
      </p:sp>
      <p:sp>
        <p:nvSpPr>
          <p:cNvPr id="3" name="TextBox 2"/>
          <p:cNvSpPr txBox="1"/>
          <p:nvPr/>
        </p:nvSpPr>
        <p:spPr>
          <a:xfrm>
            <a:off x="394488" y="1473106"/>
            <a:ext cx="6016583" cy="2369880"/>
          </a:xfrm>
          <a:prstGeom prst="rect">
            <a:avLst/>
          </a:prstGeom>
          <a:noFill/>
        </p:spPr>
        <p:txBody>
          <a:bodyPr wrap="none" rtlCol="0">
            <a:spAutoFit/>
          </a:bodyPr>
          <a:lstStyle/>
          <a:p>
            <a:r>
              <a:rPr lang="en-US" sz="2800" dirty="0">
                <a:solidFill>
                  <a:srgbClr val="1F9BA1"/>
                </a:solidFill>
                <a:latin typeface="Arial" panose="020B0604020202020204" pitchFamily="34" charset="0"/>
                <a:cs typeface="Arial" panose="020B0604020202020204" pitchFamily="34" charset="0"/>
              </a:rPr>
              <a:t>For more information, </a:t>
            </a:r>
          </a:p>
          <a:p>
            <a:endParaRPr lang="en-US" sz="1050" dirty="0">
              <a:solidFill>
                <a:srgbClr val="1F9BA1"/>
              </a:solidFill>
              <a:latin typeface="Arial" panose="020B0604020202020204" pitchFamily="34" charset="0"/>
              <a:cs typeface="Arial" panose="020B0604020202020204" pitchFamily="34" charset="0"/>
            </a:endParaRPr>
          </a:p>
          <a:p>
            <a:r>
              <a:rPr lang="en-US" sz="2800" dirty="0">
                <a:solidFill>
                  <a:srgbClr val="1F9BA1"/>
                </a:solidFill>
                <a:latin typeface="Arial" panose="020B0604020202020204" pitchFamily="34" charset="0"/>
                <a:cs typeface="Arial" panose="020B0604020202020204" pitchFamily="34" charset="0"/>
              </a:rPr>
              <a:t>Call:</a:t>
            </a:r>
            <a:endParaRPr lang="en-US" sz="1000" dirty="0">
              <a:solidFill>
                <a:srgbClr val="1F9BA1"/>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The School Climate &amp; Discipline Department</a:t>
            </a:r>
          </a:p>
          <a:p>
            <a:r>
              <a:rPr lang="en-US" sz="2000" i="1" dirty="0">
                <a:solidFill>
                  <a:schemeClr val="bg1">
                    <a:lumMod val="50000"/>
                  </a:schemeClr>
                </a:solidFill>
                <a:latin typeface="Arial" panose="020B0604020202020204" pitchFamily="34" charset="0"/>
                <a:cs typeface="Arial" panose="020B0604020202020204" pitchFamily="34" charset="0"/>
              </a:rPr>
              <a:t>(formerly Diversity, Prevention &amp; Intervention Dept.)</a:t>
            </a:r>
          </a:p>
          <a:p>
            <a:r>
              <a:rPr lang="en-US" sz="2000" dirty="0">
                <a:latin typeface="Arial" panose="020B0604020202020204" pitchFamily="34" charset="0"/>
                <a:cs typeface="Arial" panose="020B0604020202020204" pitchFamily="34" charset="0"/>
              </a:rPr>
              <a:t>Lauderdale Manors Resource Center</a:t>
            </a:r>
            <a:endParaRPr lang="en-US" sz="1050" dirty="0">
              <a:latin typeface="Arial" panose="020B0604020202020204" pitchFamily="34" charset="0"/>
              <a:cs typeface="Arial" panose="020B0604020202020204" pitchFamily="34" charset="0"/>
            </a:endParaRPr>
          </a:p>
          <a:p>
            <a:r>
              <a:rPr lang="en-US" sz="2000" dirty="0">
                <a:solidFill>
                  <a:srgbClr val="0070C0"/>
                </a:solidFill>
                <a:latin typeface="Arial" panose="020B0604020202020204" pitchFamily="34" charset="0"/>
                <a:cs typeface="Arial" panose="020B0604020202020204" pitchFamily="34" charset="0"/>
              </a:rPr>
              <a:t>(754) 321-1655</a:t>
            </a:r>
          </a:p>
        </p:txBody>
      </p:sp>
      <p:sp>
        <p:nvSpPr>
          <p:cNvPr id="6" name="TextBox 5"/>
          <p:cNvSpPr txBox="1"/>
          <p:nvPr/>
        </p:nvSpPr>
        <p:spPr>
          <a:xfrm>
            <a:off x="2615320" y="5227850"/>
            <a:ext cx="4791696" cy="1446550"/>
          </a:xfrm>
          <a:prstGeom prst="rect">
            <a:avLst/>
          </a:prstGeom>
          <a:noFill/>
        </p:spPr>
        <p:txBody>
          <a:bodyPr wrap="none" rtlCol="0">
            <a:spAutoFit/>
          </a:bodyPr>
          <a:lstStyle/>
          <a:p>
            <a:r>
              <a:rPr lang="en-US" sz="2800" dirty="0">
                <a:solidFill>
                  <a:srgbClr val="1F9BA1"/>
                </a:solidFill>
                <a:latin typeface="Arial" panose="020B0604020202020204" pitchFamily="34" charset="0"/>
                <a:cs typeface="Arial" panose="020B0604020202020204" pitchFamily="34" charset="0"/>
              </a:rPr>
              <a:t>Contact:</a:t>
            </a:r>
          </a:p>
          <a:p>
            <a:r>
              <a:rPr lang="en-US" sz="2000" dirty="0">
                <a:latin typeface="Arial" panose="020B0604020202020204" pitchFamily="34" charset="0"/>
                <a:cs typeface="Arial" panose="020B0604020202020204" pitchFamily="34" charset="0"/>
                <a:hlinkClick r:id="rId3"/>
              </a:rPr>
              <a:t>Desiree.Montalvo@browardschools.com</a:t>
            </a:r>
          </a:p>
          <a:p>
            <a:r>
              <a:rPr lang="en-US" sz="2000" dirty="0">
                <a:latin typeface="Arial" panose="020B0604020202020204" pitchFamily="34" charset="0"/>
                <a:cs typeface="Arial" panose="020B0604020202020204" pitchFamily="34" charset="0"/>
                <a:hlinkClick r:id="rId3"/>
              </a:rPr>
              <a:t>Tyyne.Hogan@browardschools.com</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646F14-F738-436A-BDB0-6C446B984F70}"/>
              </a:ext>
            </a:extLst>
          </p:cNvPr>
          <p:cNvSpPr txBox="1"/>
          <p:nvPr/>
        </p:nvSpPr>
        <p:spPr>
          <a:xfrm>
            <a:off x="394488" y="3904476"/>
            <a:ext cx="8749511" cy="1261884"/>
          </a:xfrm>
          <a:prstGeom prst="rect">
            <a:avLst/>
          </a:prstGeom>
          <a:noFill/>
        </p:spPr>
        <p:txBody>
          <a:bodyPr wrap="none" rtlCol="0">
            <a:spAutoFit/>
          </a:bodyPr>
          <a:lstStyle/>
          <a:p>
            <a:r>
              <a:rPr lang="en-US" sz="2800" dirty="0">
                <a:solidFill>
                  <a:srgbClr val="1F9BA1"/>
                </a:solidFill>
                <a:latin typeface="Arial" panose="020B0604020202020204" pitchFamily="34" charset="0"/>
                <a:cs typeface="Arial" panose="020B0604020202020204" pitchFamily="34" charset="0"/>
              </a:rPr>
              <a:t>Check out our PBIS Sharepoint Site:</a:t>
            </a:r>
          </a:p>
          <a:p>
            <a:r>
              <a:rPr lang="en-US" sz="1600" dirty="0">
                <a:latin typeface="Arial" panose="020B0604020202020204" pitchFamily="34" charset="0"/>
                <a:cs typeface="Arial" panose="020B0604020202020204" pitchFamily="34" charset="0"/>
                <a:hlinkClick r:id="rId4"/>
              </a:rPr>
              <a:t>https://browardcountyschools.sharepoint.com/sites/DPI6Strands/strand6/SitePages/PBIS.aspx</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8159E19C-9742-461C-BC3F-D458003E3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63" y="4839859"/>
            <a:ext cx="1766413" cy="1766413"/>
          </a:xfrm>
          <a:prstGeom prst="rect">
            <a:avLst/>
          </a:prstGeom>
          <a:ln>
            <a:solidFill>
              <a:schemeClr val="tx1"/>
            </a:solidFill>
          </a:ln>
        </p:spPr>
      </p:pic>
      <p:pic>
        <p:nvPicPr>
          <p:cNvPr id="5" name="Picture 4" descr="A close up of a sign&#10;&#10;Description automatically generated">
            <a:extLst>
              <a:ext uri="{FF2B5EF4-FFF2-40B4-BE49-F238E27FC236}">
                <a16:creationId xmlns:a16="http://schemas.microsoft.com/office/drawing/2014/main" id="{98839AD5-46BD-4BB9-A95E-AF5559A3C7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9632" y="1340031"/>
            <a:ext cx="2369880" cy="2369880"/>
          </a:xfrm>
          <a:prstGeom prst="rect">
            <a:avLst/>
          </a:prstGeom>
        </p:spPr>
      </p:pic>
    </p:spTree>
    <p:extLst>
      <p:ext uri="{BB962C8B-B14F-4D97-AF65-F5344CB8AC3E}">
        <p14:creationId xmlns:p14="http://schemas.microsoft.com/office/powerpoint/2010/main" val="383057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E4BF-963E-4914-ADF8-2D78C43CB105}"/>
              </a:ext>
            </a:extLst>
          </p:cNvPr>
          <p:cNvSpPr>
            <a:spLocks noGrp="1"/>
          </p:cNvSpPr>
          <p:nvPr>
            <p:ph type="ctrTitle"/>
          </p:nvPr>
        </p:nvSpPr>
        <p:spPr>
          <a:xfrm>
            <a:off x="586468" y="2491333"/>
            <a:ext cx="4834467" cy="2297644"/>
          </a:xfrm>
        </p:spPr>
        <p:txBody>
          <a:bodyPr/>
          <a:lstStyle/>
          <a:p>
            <a:br>
              <a:rPr lang="en-US" sz="5400" dirty="0">
                <a:solidFill>
                  <a:schemeClr val="bg1"/>
                </a:solidFill>
              </a:rPr>
            </a:br>
            <a:br>
              <a:rPr lang="en-US" sz="5400" dirty="0">
                <a:solidFill>
                  <a:schemeClr val="bg1"/>
                </a:solidFill>
              </a:rPr>
            </a:br>
            <a:br>
              <a:rPr lang="en-US" sz="5400" dirty="0">
                <a:solidFill>
                  <a:schemeClr val="bg1"/>
                </a:solidFill>
              </a:rPr>
            </a:br>
            <a:r>
              <a:rPr lang="en-US" sz="5400" dirty="0">
                <a:solidFill>
                  <a:srgbClr val="92D050"/>
                </a:solidFill>
              </a:rPr>
              <a:t>WELCOME</a:t>
            </a:r>
            <a:br>
              <a:rPr lang="en-US" sz="5400" dirty="0">
                <a:solidFill>
                  <a:srgbClr val="92D050"/>
                </a:solidFill>
              </a:rPr>
            </a:br>
            <a:r>
              <a:rPr lang="en-US" sz="5400" dirty="0">
                <a:solidFill>
                  <a:srgbClr val="92D050"/>
                </a:solidFill>
              </a:rPr>
              <a:t>to the </a:t>
            </a:r>
            <a:br>
              <a:rPr lang="en-US" sz="5400" dirty="0">
                <a:solidFill>
                  <a:schemeClr val="bg1"/>
                </a:solidFill>
              </a:rPr>
            </a:br>
            <a:r>
              <a:rPr lang="en-US" sz="5400" dirty="0">
                <a:solidFill>
                  <a:schemeClr val="bg1"/>
                </a:solidFill>
              </a:rPr>
              <a:t>PBIS Kick Off! </a:t>
            </a:r>
          </a:p>
        </p:txBody>
      </p:sp>
      <p:sp>
        <p:nvSpPr>
          <p:cNvPr id="3" name="Subtitle 2">
            <a:extLst>
              <a:ext uri="{FF2B5EF4-FFF2-40B4-BE49-F238E27FC236}">
                <a16:creationId xmlns:a16="http://schemas.microsoft.com/office/drawing/2014/main" id="{D057D174-012D-4C47-BF05-4087692AB2F4}"/>
              </a:ext>
            </a:extLst>
          </p:cNvPr>
          <p:cNvSpPr>
            <a:spLocks noGrp="1"/>
          </p:cNvSpPr>
          <p:nvPr>
            <p:ph type="subTitle" idx="1"/>
          </p:nvPr>
        </p:nvSpPr>
        <p:spPr>
          <a:xfrm>
            <a:off x="387057" y="5172363"/>
            <a:ext cx="5233288" cy="1685637"/>
          </a:xfrm>
        </p:spPr>
        <p:txBody>
          <a:bodyPr/>
          <a:lstStyle/>
          <a:p>
            <a:pPr>
              <a:spcBef>
                <a:spcPts val="0"/>
              </a:spcBef>
            </a:pPr>
            <a:r>
              <a:rPr lang="en-US" dirty="0"/>
              <a:t>An introduction to PBIS and the </a:t>
            </a:r>
            <a:r>
              <a:rPr lang="en-US" dirty="0">
                <a:solidFill>
                  <a:srgbClr val="008080"/>
                </a:solidFill>
              </a:rPr>
              <a:t>School-wide Positive </a:t>
            </a:r>
          </a:p>
          <a:p>
            <a:pPr>
              <a:spcBef>
                <a:spcPts val="0"/>
              </a:spcBef>
            </a:pPr>
            <a:r>
              <a:rPr lang="en-US" dirty="0">
                <a:solidFill>
                  <a:srgbClr val="008080"/>
                </a:solidFill>
              </a:rPr>
              <a:t>Behavior Plan (SPBP)</a:t>
            </a:r>
          </a:p>
          <a:p>
            <a:pPr>
              <a:spcBef>
                <a:spcPts val="0"/>
              </a:spcBef>
            </a:pPr>
            <a:r>
              <a:rPr lang="en-US" dirty="0"/>
              <a:t>at our school</a:t>
            </a:r>
          </a:p>
        </p:txBody>
      </p:sp>
    </p:spTree>
    <p:extLst>
      <p:ext uri="{BB962C8B-B14F-4D97-AF65-F5344CB8AC3E}">
        <p14:creationId xmlns:p14="http://schemas.microsoft.com/office/powerpoint/2010/main" val="408747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017" y="419321"/>
            <a:ext cx="4231671" cy="646331"/>
          </a:xfrm>
          <a:prstGeom prst="rect">
            <a:avLst/>
          </a:prstGeom>
          <a:noFill/>
        </p:spPr>
        <p:txBody>
          <a:bodyPr wrap="none" rtlCol="0">
            <a:spAutoFit/>
          </a:bodyPr>
          <a:lstStyle/>
          <a:p>
            <a:r>
              <a:rPr lang="en-US" sz="3600" dirty="0">
                <a:solidFill>
                  <a:schemeClr val="bg1"/>
                </a:solidFill>
              </a:rPr>
              <a:t>We are a PBIS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21" y="1996503"/>
            <a:ext cx="2452614" cy="2452614"/>
          </a:xfrm>
          <a:prstGeom prst="rect">
            <a:avLst/>
          </a:prstGeom>
        </p:spPr>
      </p:pic>
      <p:sp>
        <p:nvSpPr>
          <p:cNvPr id="8" name="TextBox 7">
            <a:extLst>
              <a:ext uri="{FF2B5EF4-FFF2-40B4-BE49-F238E27FC236}">
                <a16:creationId xmlns:a16="http://schemas.microsoft.com/office/drawing/2014/main" id="{66C07C50-D15D-4121-8C35-84154FF6E3B9}"/>
              </a:ext>
            </a:extLst>
          </p:cNvPr>
          <p:cNvSpPr txBox="1"/>
          <p:nvPr/>
        </p:nvSpPr>
        <p:spPr>
          <a:xfrm>
            <a:off x="49535" y="5026025"/>
            <a:ext cx="9064172"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Positive Behavior Interventions &amp; Supports is a </a:t>
            </a:r>
            <a:r>
              <a:rPr lang="en-US" sz="2000" u="sng" dirty="0">
                <a:latin typeface="Arial" panose="020B0604020202020204" pitchFamily="34" charset="0"/>
                <a:cs typeface="Arial" panose="020B0604020202020204" pitchFamily="34" charset="0"/>
              </a:rPr>
              <a:t>school-wide behavior system</a:t>
            </a:r>
          </a:p>
          <a:p>
            <a:pPr algn="ctr"/>
            <a:r>
              <a:rPr lang="en-US" sz="2000" dirty="0">
                <a:latin typeface="Arial" panose="020B0604020202020204" pitchFamily="34" charset="0"/>
                <a:cs typeface="Arial" panose="020B0604020202020204" pitchFamily="34" charset="0"/>
              </a:rPr>
              <a:t>that creates a </a:t>
            </a:r>
            <a:r>
              <a:rPr lang="en-US" sz="2000" b="1" dirty="0">
                <a:solidFill>
                  <a:srgbClr val="008080"/>
                </a:solidFill>
                <a:latin typeface="Arial" panose="020B0604020202020204" pitchFamily="34" charset="0"/>
                <a:cs typeface="Arial" panose="020B0604020202020204" pitchFamily="34" charset="0"/>
              </a:rPr>
              <a:t>safer </a:t>
            </a:r>
            <a:r>
              <a:rPr lang="en-US" sz="2000" dirty="0">
                <a:latin typeface="Arial" panose="020B0604020202020204" pitchFamily="34" charset="0"/>
                <a:cs typeface="Arial" panose="020B0604020202020204" pitchFamily="34" charset="0"/>
              </a:rPr>
              <a:t>and more </a:t>
            </a:r>
            <a:r>
              <a:rPr lang="en-US" sz="2000" b="1" dirty="0">
                <a:solidFill>
                  <a:srgbClr val="008080"/>
                </a:solidFill>
                <a:latin typeface="Arial" panose="020B0604020202020204" pitchFamily="34" charset="0"/>
                <a:cs typeface="Arial" panose="020B0604020202020204" pitchFamily="34" charset="0"/>
              </a:rPr>
              <a:t>effective</a:t>
            </a:r>
            <a:r>
              <a:rPr lang="en-US" sz="2000" dirty="0">
                <a:latin typeface="Arial" panose="020B0604020202020204" pitchFamily="34" charset="0"/>
                <a:cs typeface="Arial" panose="020B0604020202020204" pitchFamily="34" charset="0"/>
              </a:rPr>
              <a:t> learning environment.</a:t>
            </a:r>
          </a:p>
        </p:txBody>
      </p:sp>
    </p:spTree>
    <p:extLst>
      <p:ext uri="{BB962C8B-B14F-4D97-AF65-F5344CB8AC3E}">
        <p14:creationId xmlns:p14="http://schemas.microsoft.com/office/powerpoint/2010/main" val="29741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017" y="419321"/>
            <a:ext cx="4231671" cy="646331"/>
          </a:xfrm>
          <a:prstGeom prst="rect">
            <a:avLst/>
          </a:prstGeom>
          <a:noFill/>
        </p:spPr>
        <p:txBody>
          <a:bodyPr wrap="none" rtlCol="0">
            <a:spAutoFit/>
          </a:bodyPr>
          <a:lstStyle/>
          <a:p>
            <a:r>
              <a:rPr lang="en-US" sz="3600" dirty="0">
                <a:solidFill>
                  <a:schemeClr val="bg1"/>
                </a:solidFill>
              </a:rPr>
              <a:t>We are a PBIS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21" y="1996503"/>
            <a:ext cx="2452614" cy="2452614"/>
          </a:xfrm>
          <a:prstGeom prst="rect">
            <a:avLst/>
          </a:prstGeom>
        </p:spPr>
      </p:pic>
      <p:sp>
        <p:nvSpPr>
          <p:cNvPr id="7" name="TextBox 6">
            <a:extLst>
              <a:ext uri="{FF2B5EF4-FFF2-40B4-BE49-F238E27FC236}">
                <a16:creationId xmlns:a16="http://schemas.microsoft.com/office/drawing/2014/main" id="{236109E3-C74E-41F0-A72D-C02306E8721B}"/>
              </a:ext>
            </a:extLst>
          </p:cNvPr>
          <p:cNvSpPr txBox="1"/>
          <p:nvPr/>
        </p:nvSpPr>
        <p:spPr>
          <a:xfrm>
            <a:off x="2641292" y="1473283"/>
            <a:ext cx="3565271" cy="523220"/>
          </a:xfrm>
          <a:prstGeom prst="rect">
            <a:avLst/>
          </a:prstGeom>
          <a:noFill/>
        </p:spPr>
        <p:txBody>
          <a:bodyPr wrap="none" rtlCol="0">
            <a:spAutoFit/>
          </a:bodyPr>
          <a:lstStyle/>
          <a:p>
            <a:r>
              <a:rPr lang="en-US" sz="2800" dirty="0"/>
              <a:t>What does this mean?!</a:t>
            </a:r>
          </a:p>
        </p:txBody>
      </p:sp>
      <p:sp>
        <p:nvSpPr>
          <p:cNvPr id="3" name="Rectangle 2">
            <a:extLst>
              <a:ext uri="{FF2B5EF4-FFF2-40B4-BE49-F238E27FC236}">
                <a16:creationId xmlns:a16="http://schemas.microsoft.com/office/drawing/2014/main" id="{61C0148C-38C2-439D-B746-103BB73B65B4}"/>
              </a:ext>
            </a:extLst>
          </p:cNvPr>
          <p:cNvSpPr/>
          <p:nvPr/>
        </p:nvSpPr>
        <p:spPr>
          <a:xfrm>
            <a:off x="1121237" y="4544789"/>
            <a:ext cx="6901523" cy="707886"/>
          </a:xfrm>
          <a:prstGeom prst="rect">
            <a:avLst/>
          </a:prstGeom>
        </p:spPr>
        <p:txBody>
          <a:bodyPr wrap="square">
            <a:spAutoFit/>
          </a:bodyPr>
          <a:lstStyle/>
          <a:p>
            <a:pPr algn="ctr"/>
            <a:r>
              <a:rPr lang="en-US" sz="2000" dirty="0">
                <a:latin typeface="Arial" panose="020B0604020202020204" pitchFamily="34" charset="0"/>
                <a:ea typeface="Arial" panose="020B0604020202020204" pitchFamily="34" charset="0"/>
                <a:cs typeface="Times New Roman" panose="02020603050405020304" pitchFamily="18" charset="0"/>
              </a:rPr>
              <a:t>PBIS focuses on improving our school’s ability to </a:t>
            </a:r>
            <a:r>
              <a:rPr lang="en-US" sz="2000" u="sng" dirty="0">
                <a:latin typeface="Arial" panose="020B0604020202020204" pitchFamily="34" charset="0"/>
                <a:ea typeface="Arial" panose="020B0604020202020204" pitchFamily="34" charset="0"/>
                <a:cs typeface="Times New Roman" panose="02020603050405020304" pitchFamily="18" charset="0"/>
              </a:rPr>
              <a:t>teach</a:t>
            </a:r>
            <a:r>
              <a:rPr lang="en-US" sz="2000" dirty="0">
                <a:latin typeface="Arial" panose="020B0604020202020204" pitchFamily="34" charset="0"/>
                <a:ea typeface="Arial" panose="020B0604020202020204" pitchFamily="34" charset="0"/>
                <a:cs typeface="Times New Roman" panose="02020603050405020304" pitchFamily="18" charset="0"/>
              </a:rPr>
              <a:t> and </a:t>
            </a:r>
            <a:r>
              <a:rPr lang="en-US" sz="2000" u="sng" dirty="0">
                <a:latin typeface="Arial" panose="020B0604020202020204" pitchFamily="34" charset="0"/>
                <a:ea typeface="Arial" panose="020B0604020202020204" pitchFamily="34" charset="0"/>
                <a:cs typeface="Times New Roman" panose="02020603050405020304" pitchFamily="18" charset="0"/>
              </a:rPr>
              <a:t>support</a:t>
            </a:r>
            <a:r>
              <a:rPr lang="en-US" sz="2000" dirty="0">
                <a:latin typeface="Arial" panose="020B0604020202020204" pitchFamily="34" charset="0"/>
                <a:ea typeface="Arial" panose="020B0604020202020204" pitchFamily="34" charset="0"/>
                <a:cs typeface="Times New Roman" panose="02020603050405020304" pitchFamily="18" charset="0"/>
              </a:rPr>
              <a:t> positive skills and behavior for all students.</a:t>
            </a:r>
            <a:endParaRPr lang="en-US" sz="2000" dirty="0"/>
          </a:p>
        </p:txBody>
      </p:sp>
      <p:sp>
        <p:nvSpPr>
          <p:cNvPr id="4" name="Rectangle 3">
            <a:extLst>
              <a:ext uri="{FF2B5EF4-FFF2-40B4-BE49-F238E27FC236}">
                <a16:creationId xmlns:a16="http://schemas.microsoft.com/office/drawing/2014/main" id="{83054126-8782-4340-96F9-C1221509579A}"/>
              </a:ext>
            </a:extLst>
          </p:cNvPr>
          <p:cNvSpPr/>
          <p:nvPr/>
        </p:nvSpPr>
        <p:spPr>
          <a:xfrm>
            <a:off x="630230" y="5348348"/>
            <a:ext cx="7883539" cy="707886"/>
          </a:xfrm>
          <a:prstGeom prst="rect">
            <a:avLst/>
          </a:prstGeom>
        </p:spPr>
        <p:txBody>
          <a:bodyPr wrap="square">
            <a:spAutoFit/>
          </a:bodyPr>
          <a:lstStyle/>
          <a:p>
            <a:pPr algn="ctr"/>
            <a:r>
              <a:rPr lang="en-US" sz="2000" dirty="0">
                <a:latin typeface="Arial" panose="020B0604020202020204" pitchFamily="34" charset="0"/>
                <a:ea typeface="Arial" panose="020B0604020202020204" pitchFamily="34" charset="0"/>
                <a:cs typeface="Times New Roman" panose="02020603050405020304" pitchFamily="18" charset="0"/>
              </a:rPr>
              <a:t>By helping students </a:t>
            </a:r>
            <a:r>
              <a:rPr lang="en-US" sz="2000" u="sng" dirty="0">
                <a:latin typeface="Arial" panose="020B0604020202020204" pitchFamily="34" charset="0"/>
                <a:ea typeface="Arial" panose="020B0604020202020204" pitchFamily="34" charset="0"/>
                <a:cs typeface="Times New Roman" panose="02020603050405020304" pitchFamily="18" charset="0"/>
              </a:rPr>
              <a:t>practice</a:t>
            </a:r>
            <a:r>
              <a:rPr lang="en-US" sz="2000" dirty="0">
                <a:latin typeface="Arial" panose="020B0604020202020204" pitchFamily="34" charset="0"/>
                <a:ea typeface="Arial" panose="020B0604020202020204" pitchFamily="34" charset="0"/>
                <a:cs typeface="Times New Roman" panose="02020603050405020304" pitchFamily="18" charset="0"/>
              </a:rPr>
              <a:t> good behavior, we will build a strong community in which all students can succeed and grow.</a:t>
            </a:r>
            <a:endParaRPr lang="en-US" sz="2000" dirty="0"/>
          </a:p>
        </p:txBody>
      </p:sp>
    </p:spTree>
    <p:extLst>
      <p:ext uri="{BB962C8B-B14F-4D97-AF65-F5344CB8AC3E}">
        <p14:creationId xmlns:p14="http://schemas.microsoft.com/office/powerpoint/2010/main" val="402715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276" y="436349"/>
            <a:ext cx="5287217" cy="646331"/>
          </a:xfrm>
          <a:prstGeom prst="rect">
            <a:avLst/>
          </a:prstGeom>
          <a:noFill/>
        </p:spPr>
        <p:txBody>
          <a:bodyPr wrap="none" rtlCol="0">
            <a:spAutoFit/>
          </a:bodyPr>
          <a:lstStyle/>
          <a:p>
            <a:r>
              <a:rPr lang="en-US" sz="3600" dirty="0">
                <a:solidFill>
                  <a:schemeClr val="bg1"/>
                </a:solidFill>
              </a:rPr>
              <a:t>How is PBIS implemented? </a:t>
            </a:r>
          </a:p>
        </p:txBody>
      </p:sp>
      <p:sp>
        <p:nvSpPr>
          <p:cNvPr id="3" name="Isosceles Triangle 2"/>
          <p:cNvSpPr/>
          <p:nvPr/>
        </p:nvSpPr>
        <p:spPr>
          <a:xfrm>
            <a:off x="2743200" y="1645920"/>
            <a:ext cx="3127248" cy="4616335"/>
          </a:xfrm>
          <a:prstGeom prst="triangle">
            <a:avLst/>
          </a:prstGeom>
          <a:gradFill>
            <a:gsLst>
              <a:gs pos="0">
                <a:srgbClr val="FF0000"/>
              </a:gs>
              <a:gs pos="16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526" y="4590508"/>
            <a:ext cx="7188699"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Tier 1 PBIS: </a:t>
            </a:r>
            <a:r>
              <a:rPr lang="en-US" sz="2000" dirty="0">
                <a:latin typeface="Arial" panose="020B0604020202020204" pitchFamily="34" charset="0"/>
                <a:cs typeface="Arial" panose="020B0604020202020204" pitchFamily="34" charset="0"/>
              </a:rPr>
              <a:t>High quality behavior curriculum for ALL students</a:t>
            </a:r>
          </a:p>
        </p:txBody>
      </p:sp>
      <p:sp>
        <p:nvSpPr>
          <p:cNvPr id="5" name="TextBox 4"/>
          <p:cNvSpPr txBox="1"/>
          <p:nvPr/>
        </p:nvSpPr>
        <p:spPr>
          <a:xfrm>
            <a:off x="1026806" y="2374744"/>
            <a:ext cx="7887865" cy="400110"/>
          </a:xfrm>
          <a:prstGeom prst="rect">
            <a:avLst/>
          </a:prstGeom>
          <a:noFill/>
        </p:spPr>
        <p:txBody>
          <a:bodyPr wrap="none" rtlCol="0">
            <a:spAutoFit/>
          </a:bodyPr>
          <a:lstStyle/>
          <a:p>
            <a:r>
              <a:rPr lang="en-US" sz="2000" dirty="0">
                <a:solidFill>
                  <a:srgbClr val="FFC000"/>
                </a:solidFill>
                <a:latin typeface="Arial" panose="020B0604020202020204" pitchFamily="34" charset="0"/>
                <a:cs typeface="Arial" panose="020B0604020202020204" pitchFamily="34" charset="0"/>
              </a:rPr>
              <a:t>Tier 2 PBIS: </a:t>
            </a:r>
            <a:r>
              <a:rPr lang="en-US" sz="2000" dirty="0">
                <a:latin typeface="Arial" panose="020B0604020202020204" pitchFamily="34" charset="0"/>
                <a:cs typeface="Arial" panose="020B0604020202020204" pitchFamily="34" charset="0"/>
              </a:rPr>
              <a:t>Targeted behavior support for some struggling students</a:t>
            </a:r>
          </a:p>
        </p:txBody>
      </p:sp>
      <p:sp>
        <p:nvSpPr>
          <p:cNvPr id="6" name="TextBox 5"/>
          <p:cNvSpPr txBox="1"/>
          <p:nvPr/>
        </p:nvSpPr>
        <p:spPr>
          <a:xfrm>
            <a:off x="1413248" y="1700127"/>
            <a:ext cx="6723444"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Tier 3 PBIS: </a:t>
            </a:r>
            <a:r>
              <a:rPr lang="en-US" sz="2000" dirty="0">
                <a:latin typeface="Arial" panose="020B0604020202020204" pitchFamily="34" charset="0"/>
                <a:cs typeface="Arial" panose="020B0604020202020204" pitchFamily="34" charset="0"/>
              </a:rPr>
              <a:t>Intensive behavior support for a few students</a:t>
            </a:r>
          </a:p>
        </p:txBody>
      </p:sp>
    </p:spTree>
    <p:extLst>
      <p:ext uri="{BB962C8B-B14F-4D97-AF65-F5344CB8AC3E}">
        <p14:creationId xmlns:p14="http://schemas.microsoft.com/office/powerpoint/2010/main" val="157206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66" y="441597"/>
            <a:ext cx="590418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How is PBIS implemented? </a:t>
            </a:r>
          </a:p>
        </p:txBody>
      </p:sp>
      <p:sp>
        <p:nvSpPr>
          <p:cNvPr id="7" name="TextBox 6"/>
          <p:cNvSpPr txBox="1"/>
          <p:nvPr/>
        </p:nvSpPr>
        <p:spPr>
          <a:xfrm>
            <a:off x="3512974" y="1591056"/>
            <a:ext cx="195919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PBIS uses:</a:t>
            </a:r>
          </a:p>
        </p:txBody>
      </p:sp>
      <p:sp>
        <p:nvSpPr>
          <p:cNvPr id="8" name="TextBox 7"/>
          <p:cNvSpPr txBox="1"/>
          <p:nvPr/>
        </p:nvSpPr>
        <p:spPr>
          <a:xfrm>
            <a:off x="774936" y="2609390"/>
            <a:ext cx="7750841" cy="2000548"/>
          </a:xfrm>
          <a:prstGeom prst="rect">
            <a:avLst/>
          </a:prstGeom>
          <a:noFill/>
        </p:spPr>
        <p:txBody>
          <a:bodyPr wrap="none" rtlCol="0">
            <a:spAutoFit/>
          </a:bodyPr>
          <a:lstStyle/>
          <a:p>
            <a:pPr algn="ctr"/>
            <a:r>
              <a:rPr lang="en-US" sz="2800" dirty="0">
                <a:solidFill>
                  <a:srgbClr val="008080"/>
                </a:solidFill>
                <a:latin typeface="Arial" panose="020B0604020202020204" pitchFamily="34" charset="0"/>
                <a:cs typeface="Arial" panose="020B0604020202020204" pitchFamily="34" charset="0"/>
              </a:rPr>
              <a:t>Effective Instructional Strategies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We believe that school-wide </a:t>
            </a:r>
            <a:r>
              <a:rPr lang="en-US" sz="2400" dirty="0">
                <a:solidFill>
                  <a:srgbClr val="008080"/>
                </a:solidFill>
                <a:latin typeface="Arial" panose="020B0604020202020204" pitchFamily="34" charset="0"/>
                <a:cs typeface="Arial" panose="020B0604020202020204" pitchFamily="34" charset="0"/>
              </a:rPr>
              <a:t>expectations</a:t>
            </a:r>
            <a:r>
              <a:rPr lang="en-US" sz="2400" dirty="0">
                <a:latin typeface="Arial" panose="020B0604020202020204" pitchFamily="34" charset="0"/>
                <a:cs typeface="Arial" panose="020B0604020202020204" pitchFamily="34" charset="0"/>
              </a:rPr>
              <a:t> and </a:t>
            </a:r>
            <a:r>
              <a:rPr lang="en-US" sz="2400" dirty="0">
                <a:solidFill>
                  <a:srgbClr val="008080"/>
                </a:solidFill>
                <a:latin typeface="Arial" panose="020B0604020202020204" pitchFamily="34" charset="0"/>
                <a:cs typeface="Arial" panose="020B0604020202020204" pitchFamily="34" charset="0"/>
              </a:rPr>
              <a:t>rules</a:t>
            </a: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should be taught in the same way we teach academics-</a:t>
            </a:r>
          </a:p>
          <a:p>
            <a:pPr algn="ctr"/>
            <a:r>
              <a:rPr lang="en-US" sz="2400" dirty="0">
                <a:latin typeface="Arial" panose="020B0604020202020204" pitchFamily="34" charset="0"/>
                <a:cs typeface="Arial" panose="020B0604020202020204" pitchFamily="34" charset="0"/>
              </a:rPr>
              <a:t>through </a:t>
            </a:r>
            <a:r>
              <a:rPr lang="en-US" sz="2400" dirty="0">
                <a:solidFill>
                  <a:srgbClr val="008080"/>
                </a:solidFill>
                <a:latin typeface="Arial" panose="020B0604020202020204" pitchFamily="34" charset="0"/>
                <a:cs typeface="Arial" panose="020B0604020202020204" pitchFamily="34" charset="0"/>
              </a:rPr>
              <a:t>teacher-lead lesson plans </a:t>
            </a:r>
          </a:p>
        </p:txBody>
      </p:sp>
    </p:spTree>
    <p:extLst>
      <p:ext uri="{BB962C8B-B14F-4D97-AF65-F5344CB8AC3E}">
        <p14:creationId xmlns:p14="http://schemas.microsoft.com/office/powerpoint/2010/main" val="296965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4076" y="430046"/>
            <a:ext cx="341632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1591055" y="1865376"/>
            <a:ext cx="603438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Our school-wide </a:t>
            </a:r>
            <a:r>
              <a:rPr lang="en-US" sz="2800" u="sng" dirty="0">
                <a:latin typeface="Arial" panose="020B0604020202020204" pitchFamily="34" charset="0"/>
                <a:cs typeface="Arial" panose="020B0604020202020204" pitchFamily="34" charset="0"/>
              </a:rPr>
              <a:t>Expectations</a:t>
            </a:r>
            <a:r>
              <a:rPr lang="en-US" sz="2800" dirty="0">
                <a:latin typeface="Arial" panose="020B0604020202020204" pitchFamily="34" charset="0"/>
                <a:cs typeface="Arial" panose="020B0604020202020204" pitchFamily="34" charset="0"/>
              </a:rPr>
              <a:t> are:</a:t>
            </a:r>
          </a:p>
        </p:txBody>
      </p:sp>
      <p:sp>
        <p:nvSpPr>
          <p:cNvPr id="4" name="TextBox 3"/>
          <p:cNvSpPr txBox="1"/>
          <p:nvPr/>
        </p:nvSpPr>
        <p:spPr>
          <a:xfrm>
            <a:off x="2679238" y="2670048"/>
            <a:ext cx="3845925" cy="2793842"/>
          </a:xfrm>
          <a:prstGeom prst="rect">
            <a:avLst/>
          </a:prstGeom>
          <a:noFill/>
        </p:spPr>
        <p:txBody>
          <a:bodyPr wrap="none" rtlCol="0">
            <a:spAutoFit/>
          </a:bodyPr>
          <a:lstStyle/>
          <a:p>
            <a:pPr>
              <a:lnSpc>
                <a:spcPct val="150000"/>
              </a:lnSpc>
            </a:pPr>
            <a:r>
              <a:rPr lang="en-US" sz="2400" dirty="0">
                <a:solidFill>
                  <a:srgbClr val="EF5224"/>
                </a:solidFill>
                <a:latin typeface="Arial" panose="020B0604020202020204" pitchFamily="34" charset="0"/>
                <a:cs typeface="Arial" panose="020B0604020202020204" pitchFamily="34" charset="0"/>
              </a:rPr>
              <a:t>Insert your Expectation #1</a:t>
            </a:r>
          </a:p>
          <a:p>
            <a:pPr>
              <a:lnSpc>
                <a:spcPct val="150000"/>
              </a:lnSpc>
            </a:pPr>
            <a:r>
              <a:rPr lang="en-US" sz="2400" dirty="0">
                <a:solidFill>
                  <a:srgbClr val="EF5224"/>
                </a:solidFill>
                <a:latin typeface="Arial" panose="020B0604020202020204" pitchFamily="34" charset="0"/>
                <a:cs typeface="Arial" panose="020B0604020202020204" pitchFamily="34" charset="0"/>
              </a:rPr>
              <a:t>Insert your Expectation #2</a:t>
            </a:r>
          </a:p>
          <a:p>
            <a:pPr>
              <a:lnSpc>
                <a:spcPct val="150000"/>
              </a:lnSpc>
            </a:pPr>
            <a:r>
              <a:rPr lang="en-US" sz="2400" dirty="0">
                <a:solidFill>
                  <a:srgbClr val="EF5224"/>
                </a:solidFill>
                <a:latin typeface="Arial" panose="020B0604020202020204" pitchFamily="34" charset="0"/>
                <a:cs typeface="Arial" panose="020B0604020202020204" pitchFamily="34" charset="0"/>
              </a:rPr>
              <a:t>Insert your Expectation #3</a:t>
            </a:r>
          </a:p>
          <a:p>
            <a:pPr>
              <a:lnSpc>
                <a:spcPct val="150000"/>
              </a:lnSpc>
            </a:pPr>
            <a:r>
              <a:rPr lang="en-US" sz="2400" dirty="0">
                <a:solidFill>
                  <a:srgbClr val="EF5224"/>
                </a:solidFill>
                <a:latin typeface="Arial" panose="020B0604020202020204" pitchFamily="34" charset="0"/>
                <a:cs typeface="Arial" panose="020B0604020202020204" pitchFamily="34" charset="0"/>
              </a:rPr>
              <a:t>Insert your Expectation #4</a:t>
            </a:r>
          </a:p>
          <a:p>
            <a:pPr>
              <a:lnSpc>
                <a:spcPct val="150000"/>
              </a:lnSpc>
            </a:pPr>
            <a:r>
              <a:rPr lang="en-US" sz="2400" dirty="0">
                <a:solidFill>
                  <a:srgbClr val="EF5224"/>
                </a:solidFill>
                <a:latin typeface="Arial" panose="020B0604020202020204" pitchFamily="34" charset="0"/>
                <a:cs typeface="Arial" panose="020B0604020202020204" pitchFamily="34" charset="0"/>
              </a:rPr>
              <a:t>Insert your Expectation # 5</a:t>
            </a:r>
          </a:p>
        </p:txBody>
      </p:sp>
    </p:spTree>
    <p:extLst>
      <p:ext uri="{BB962C8B-B14F-4D97-AF65-F5344CB8AC3E}">
        <p14:creationId xmlns:p14="http://schemas.microsoft.com/office/powerpoint/2010/main" val="51026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973" y="370976"/>
            <a:ext cx="341632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In our school….</a:t>
            </a:r>
          </a:p>
        </p:txBody>
      </p:sp>
      <p:sp>
        <p:nvSpPr>
          <p:cNvPr id="3" name="TextBox 2"/>
          <p:cNvSpPr txBox="1"/>
          <p:nvPr/>
        </p:nvSpPr>
        <p:spPr>
          <a:xfrm>
            <a:off x="1133856" y="1629792"/>
            <a:ext cx="714473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Some of our </a:t>
            </a:r>
            <a:r>
              <a:rPr lang="en-US" sz="2800" u="sng" dirty="0">
                <a:latin typeface="Arial" panose="020B0604020202020204" pitchFamily="34" charset="0"/>
                <a:cs typeface="Arial" panose="020B0604020202020204" pitchFamily="34" charset="0"/>
              </a:rPr>
              <a:t>rules</a:t>
            </a:r>
            <a:r>
              <a:rPr lang="en-US" sz="2800" dirty="0">
                <a:latin typeface="Arial" panose="020B0604020202020204" pitchFamily="34" charset="0"/>
                <a:cs typeface="Arial" panose="020B0604020202020204" pitchFamily="34" charset="0"/>
              </a:rPr>
              <a:t> for specific locations are:</a:t>
            </a:r>
          </a:p>
        </p:txBody>
      </p:sp>
      <p:sp>
        <p:nvSpPr>
          <p:cNvPr id="4" name="TextBox 3"/>
          <p:cNvSpPr txBox="1"/>
          <p:nvPr/>
        </p:nvSpPr>
        <p:spPr>
          <a:xfrm>
            <a:off x="1294445" y="2923505"/>
            <a:ext cx="2419252" cy="2343655"/>
          </a:xfrm>
          <a:prstGeom prst="rect">
            <a:avLst/>
          </a:prstGeom>
          <a:noFill/>
        </p:spPr>
        <p:txBody>
          <a:bodyPr wrap="none" rtlCol="0">
            <a:spAutoFit/>
          </a:bodyPr>
          <a:lstStyle/>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#1</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#2</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#3</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#4</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 5</a:t>
            </a:r>
          </a:p>
        </p:txBody>
      </p:sp>
      <p:sp>
        <p:nvSpPr>
          <p:cNvPr id="5" name="TextBox 4"/>
          <p:cNvSpPr txBox="1"/>
          <p:nvPr/>
        </p:nvSpPr>
        <p:spPr>
          <a:xfrm>
            <a:off x="5341067" y="2923505"/>
            <a:ext cx="2419252" cy="2343655"/>
          </a:xfrm>
          <a:prstGeom prst="rect">
            <a:avLst/>
          </a:prstGeom>
          <a:noFill/>
        </p:spPr>
        <p:txBody>
          <a:bodyPr wrap="none" rtlCol="0">
            <a:spAutoFit/>
          </a:bodyPr>
          <a:lstStyle/>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#1</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#2</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#3</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#4</a:t>
            </a:r>
          </a:p>
          <a:p>
            <a:pPr>
              <a:lnSpc>
                <a:spcPct val="150000"/>
              </a:lnSpc>
            </a:pPr>
            <a:r>
              <a:rPr lang="en-US" sz="2000" dirty="0">
                <a:solidFill>
                  <a:srgbClr val="EF5224"/>
                </a:solidFill>
                <a:latin typeface="Arial" panose="020B0604020202020204" pitchFamily="34" charset="0"/>
                <a:cs typeface="Arial" panose="020B0604020202020204" pitchFamily="34" charset="0"/>
              </a:rPr>
              <a:t>Insert your Rule # 5</a:t>
            </a:r>
          </a:p>
        </p:txBody>
      </p:sp>
      <p:sp>
        <p:nvSpPr>
          <p:cNvPr id="7" name="TextBox 6"/>
          <p:cNvSpPr txBox="1"/>
          <p:nvPr/>
        </p:nvSpPr>
        <p:spPr>
          <a:xfrm>
            <a:off x="1653198" y="2400285"/>
            <a:ext cx="164500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Cafeteria</a:t>
            </a:r>
          </a:p>
        </p:txBody>
      </p:sp>
      <p:sp>
        <p:nvSpPr>
          <p:cNvPr id="8" name="TextBox 7"/>
          <p:cNvSpPr txBox="1"/>
          <p:nvPr/>
        </p:nvSpPr>
        <p:spPr>
          <a:xfrm>
            <a:off x="5661211" y="2400285"/>
            <a:ext cx="162416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Hallways</a:t>
            </a:r>
          </a:p>
        </p:txBody>
      </p:sp>
    </p:spTree>
    <p:extLst>
      <p:ext uri="{BB962C8B-B14F-4D97-AF65-F5344CB8AC3E}">
        <p14:creationId xmlns:p14="http://schemas.microsoft.com/office/powerpoint/2010/main" val="399754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469" y="386924"/>
            <a:ext cx="5904180"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How is PBIS implemented? </a:t>
            </a:r>
          </a:p>
        </p:txBody>
      </p:sp>
      <p:sp>
        <p:nvSpPr>
          <p:cNvPr id="7" name="TextBox 6"/>
          <p:cNvSpPr txBox="1"/>
          <p:nvPr/>
        </p:nvSpPr>
        <p:spPr>
          <a:xfrm>
            <a:off x="3512974" y="1591056"/>
            <a:ext cx="195919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PBIS uses:</a:t>
            </a:r>
          </a:p>
        </p:txBody>
      </p:sp>
      <p:sp>
        <p:nvSpPr>
          <p:cNvPr id="8" name="TextBox 7"/>
          <p:cNvSpPr txBox="1"/>
          <p:nvPr/>
        </p:nvSpPr>
        <p:spPr>
          <a:xfrm>
            <a:off x="1009869" y="2648863"/>
            <a:ext cx="7033336" cy="1631216"/>
          </a:xfrm>
          <a:prstGeom prst="rect">
            <a:avLst/>
          </a:prstGeom>
          <a:noFill/>
        </p:spPr>
        <p:txBody>
          <a:bodyPr wrap="none" rtlCol="0">
            <a:spAutoFit/>
          </a:bodyPr>
          <a:lstStyle/>
          <a:p>
            <a:pPr algn="ctr"/>
            <a:r>
              <a:rPr lang="en-US" sz="2800" dirty="0">
                <a:solidFill>
                  <a:srgbClr val="008080"/>
                </a:solidFill>
                <a:latin typeface="Arial" panose="020B0604020202020204" pitchFamily="34" charset="0"/>
                <a:cs typeface="Arial" panose="020B0604020202020204" pitchFamily="34" charset="0"/>
              </a:rPr>
              <a:t>Positive Reinforcement Strategies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We believe that students learn best when they</a:t>
            </a:r>
          </a:p>
          <a:p>
            <a:pPr algn="ctr"/>
            <a:r>
              <a:rPr lang="en-US" sz="2400" dirty="0">
                <a:latin typeface="Arial" panose="020B0604020202020204" pitchFamily="34" charset="0"/>
                <a:cs typeface="Arial" panose="020B0604020202020204" pitchFamily="34" charset="0"/>
              </a:rPr>
              <a:t>are </a:t>
            </a:r>
            <a:r>
              <a:rPr lang="en-US" sz="2400" dirty="0">
                <a:solidFill>
                  <a:srgbClr val="008080"/>
                </a:solidFill>
                <a:latin typeface="Arial" panose="020B0604020202020204" pitchFamily="34" charset="0"/>
                <a:cs typeface="Arial" panose="020B0604020202020204" pitchFamily="34" charset="0"/>
              </a:rPr>
              <a:t>reinforced</a:t>
            </a:r>
            <a:r>
              <a:rPr lang="en-US" sz="2400" dirty="0">
                <a:latin typeface="Arial" panose="020B0604020202020204" pitchFamily="34" charset="0"/>
                <a:cs typeface="Arial" panose="020B0604020202020204" pitchFamily="34" charset="0"/>
              </a:rPr>
              <a:t> for demonstrating positive behavior.</a:t>
            </a:r>
          </a:p>
        </p:txBody>
      </p:sp>
      <p:sp>
        <p:nvSpPr>
          <p:cNvPr id="3" name="TextBox 2">
            <a:extLst>
              <a:ext uri="{FF2B5EF4-FFF2-40B4-BE49-F238E27FC236}">
                <a16:creationId xmlns:a16="http://schemas.microsoft.com/office/drawing/2014/main" id="{0E53CED6-A3A4-4DCB-8259-59B9272E3EF7}"/>
              </a:ext>
            </a:extLst>
          </p:cNvPr>
          <p:cNvSpPr txBox="1"/>
          <p:nvPr/>
        </p:nvSpPr>
        <p:spPr>
          <a:xfrm>
            <a:off x="786169" y="5266944"/>
            <a:ext cx="7718780" cy="400110"/>
          </a:xfrm>
          <a:prstGeom prst="rect">
            <a:avLst/>
          </a:prstGeom>
          <a:noFill/>
        </p:spPr>
        <p:txBody>
          <a:bodyPr wrap="none" rtlCol="0">
            <a:spAutoFit/>
          </a:bodyPr>
          <a:lstStyle/>
          <a:p>
            <a:r>
              <a:rPr lang="en-US" sz="2000" i="1" dirty="0">
                <a:solidFill>
                  <a:srgbClr val="008080"/>
                </a:solidFill>
                <a:latin typeface="Arial" panose="020B0604020202020204" pitchFamily="34" charset="0"/>
                <a:cs typeface="Arial" panose="020B0604020202020204" pitchFamily="34" charset="0"/>
              </a:rPr>
              <a:t>“Thank you for picking up that garbage. That is being responsible!”</a:t>
            </a:r>
          </a:p>
        </p:txBody>
      </p:sp>
    </p:spTree>
    <p:extLst>
      <p:ext uri="{BB962C8B-B14F-4D97-AF65-F5344CB8AC3E}">
        <p14:creationId xmlns:p14="http://schemas.microsoft.com/office/powerpoint/2010/main" val="3408447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1592</Words>
  <Application>Microsoft Office PowerPoint</Application>
  <PresentationFormat>On-screen Show (4:3)</PresentationFormat>
  <Paragraphs>182</Paragraphs>
  <Slides>19</Slides>
  <Notes>18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Office Theme</vt:lpstr>
      <vt:lpstr>Custom Design</vt:lpstr>
      <vt:lpstr>Custom Design</vt:lpstr>
      <vt:lpstr>PowerPoint Presentation</vt:lpstr>
      <vt:lpstr>   WELCOME to the  PBIS Kick Off!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you find our PBIS?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Tyyne M. Hogan</dc:creator>
  <cp:lastModifiedBy>Amber D. Boles</cp:lastModifiedBy>
  <cp:revision>18</cp:revision>
  <dcterms:created xsi:type="dcterms:W3CDTF">2019-01-24T16:55:51Z</dcterms:created>
  <dcterms:modified xsi:type="dcterms:W3CDTF">2019-04-24T13:39:02Z</dcterms:modified>
</cp:coreProperties>
</file>